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75" r:id="rId4"/>
    <p:sldId id="276" r:id="rId5"/>
    <p:sldId id="277" r:id="rId6"/>
    <p:sldId id="278" r:id="rId7"/>
    <p:sldId id="279" r:id="rId8"/>
    <p:sldId id="280" r:id="rId9"/>
    <p:sldId id="281" r:id="rId10"/>
    <p:sldId id="282" r:id="rId11"/>
    <p:sldId id="283" r:id="rId12"/>
    <p:sldId id="284" r:id="rId13"/>
    <p:sldId id="285" r:id="rId14"/>
    <p:sldId id="286" r:id="rId15"/>
    <p:sldId id="287" r:id="rId16"/>
    <p:sldId id="268" r:id="rId17"/>
    <p:sldId id="288" r:id="rId18"/>
    <p:sldId id="266" r:id="rId19"/>
    <p:sldId id="269" r:id="rId20"/>
    <p:sldId id="291" r:id="rId21"/>
    <p:sldId id="292" r:id="rId22"/>
    <p:sldId id="289" r:id="rId23"/>
    <p:sldId id="257" r:id="rId24"/>
    <p:sldId id="272" r:id="rId25"/>
    <p:sldId id="273" r:id="rId26"/>
    <p:sldId id="264" r:id="rId27"/>
    <p:sldId id="267" r:id="rId28"/>
    <p:sldId id="265" r:id="rId29"/>
    <p:sldId id="258" r:id="rId30"/>
    <p:sldId id="259" r:id="rId31"/>
    <p:sldId id="260" r:id="rId32"/>
    <p:sldId id="261" r:id="rId33"/>
    <p:sldId id="262" r:id="rId34"/>
    <p:sldId id="290" r:id="rId35"/>
    <p:sldId id="263" r:id="rId36"/>
    <p:sldId id="271" r:id="rId37"/>
    <p:sldId id="270"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ADABBCC8-158A-4595-A189-CCE4741508EF}" type="datetimeFigureOut">
              <a:rPr lang="en-US" smtClean="0"/>
              <a:t>9/7/2016</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9/7/2016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ABBCC8-158A-4595-A189-CCE4741508EF}" type="datetimeFigureOut">
              <a:rPr lang="en-US" smtClean="0"/>
              <a:t>9/7/2016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9/7/2016</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5533B46E-0300-47C0-93FA-5502F8141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ADABBCC8-158A-4595-A189-CCE4741508EF}" type="datetimeFigureOut">
              <a:rPr lang="en-US" smtClean="0"/>
              <a:t>9/7/2016</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5533B46E-0300-47C0-93FA-5502F8141F42}"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ADABBCC8-158A-4595-A189-CCE4741508EF}" type="datetimeFigureOut">
              <a:rPr lang="en-US" smtClean="0"/>
              <a:t>9/7/2016</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ADABBCC8-158A-4595-A189-CCE4741508EF}" type="datetimeFigureOut">
              <a:rPr lang="en-US" smtClean="0"/>
              <a:t>9/7/2016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5533B46E-0300-47C0-93FA-5502F8141F42}"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DABBCC8-158A-4595-A189-CCE4741508EF}" type="datetimeFigureOut">
              <a:rPr lang="en-US" smtClean="0"/>
              <a:t>9/7/2016</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DABBCC8-158A-4595-A189-CCE4741508EF}" type="datetimeFigureOut">
              <a:rPr lang="en-US" smtClean="0"/>
              <a:t>9/7/2016</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DABBCC8-158A-4595-A189-CCE4741508EF}" type="datetimeFigureOut">
              <a:rPr lang="en-US" smtClean="0"/>
              <a:t>9/7/2016</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3B46E-0300-47C0-93FA-5502F8141F4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ADABBCC8-158A-4595-A189-CCE4741508EF}" type="datetimeFigureOut">
              <a:rPr lang="en-US" smtClean="0"/>
              <a:t>9/7/2016</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533B46E-0300-47C0-93FA-5502F8141F42}"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DABBCC8-158A-4595-A189-CCE4741508EF}" type="datetimeFigureOut">
              <a:rPr lang="en-US" smtClean="0"/>
              <a:t>9/7/2016</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533B46E-0300-47C0-93FA-5502F8141F42}"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8.xml"/><Relationship Id="rId5" Type="http://schemas.openxmlformats.org/officeDocument/2006/relationships/image" Target="../media/image28.jpg"/><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2400" dirty="0">
                <a:latin typeface="Berlin Sans FB" pitchFamily="34" charset="0"/>
                <a:cs typeface="Aparajita" pitchFamily="34" charset="0"/>
              </a:rPr>
              <a:t>Steel, Savagery, Plague, and </a:t>
            </a:r>
            <a:r>
              <a:rPr lang="en-US" sz="2400" dirty="0" smtClean="0">
                <a:latin typeface="Berlin Sans FB" pitchFamily="34" charset="0"/>
                <a:cs typeface="Aparajita" pitchFamily="34" charset="0"/>
              </a:rPr>
              <a:t>DOMESTICATED </a:t>
            </a:r>
            <a:r>
              <a:rPr lang="en-US" sz="2400" dirty="0">
                <a:latin typeface="Berlin Sans FB" pitchFamily="34" charset="0"/>
                <a:cs typeface="Aparajita" pitchFamily="34" charset="0"/>
              </a:rPr>
              <a:t>Animals: How Europeans Conquered </a:t>
            </a:r>
            <a:r>
              <a:rPr lang="en-US" sz="2400" dirty="0" smtClean="0">
                <a:latin typeface="Berlin Sans FB" pitchFamily="34" charset="0"/>
                <a:cs typeface="Aparajita" pitchFamily="34" charset="0"/>
              </a:rPr>
              <a:t>the ancient civilizations of America and created a “New World.”</a:t>
            </a:r>
            <a:r>
              <a:rPr lang="en-US" sz="2400" dirty="0">
                <a:latin typeface="Berlin Sans FB" pitchFamily="34" charset="0"/>
                <a:cs typeface="Aparajita" pitchFamily="34" charset="0"/>
              </a:rPr>
              <a:t/>
            </a:r>
            <a:br>
              <a:rPr lang="en-US" sz="2400" dirty="0">
                <a:latin typeface="Berlin Sans FB" pitchFamily="34" charset="0"/>
                <a:cs typeface="Aparajita" pitchFamily="34" charset="0"/>
              </a:rPr>
            </a:br>
            <a:endParaRPr lang="en-US" sz="2400" dirty="0">
              <a:latin typeface="Berlin Sans FB" pitchFamily="34" charset="0"/>
              <a:cs typeface="Aparajita" pitchFamily="34" charset="0"/>
            </a:endParaRPr>
          </a:p>
        </p:txBody>
      </p:sp>
      <p:sp>
        <p:nvSpPr>
          <p:cNvPr id="3" name="Subtitle 2"/>
          <p:cNvSpPr>
            <a:spLocks noGrp="1"/>
          </p:cNvSpPr>
          <p:nvPr>
            <p:ph type="subTitle" idx="1"/>
          </p:nvPr>
        </p:nvSpPr>
        <p:spPr/>
        <p:txBody>
          <a:bodyPr/>
          <a:lstStyle/>
          <a:p>
            <a:r>
              <a:rPr lang="en-US" dirty="0" smtClean="0">
                <a:latin typeface="Berlin Sans FB" pitchFamily="34" charset="0"/>
                <a:cs typeface="Aparajita" pitchFamily="34" charset="0"/>
              </a:rPr>
              <a:t>The Conquistadors Pursuit of God, Gold, and Glory</a:t>
            </a:r>
            <a:endParaRPr lang="en-US" dirty="0">
              <a:latin typeface="Berlin Sans FB" pitchFamily="34" charset="0"/>
              <a:cs typeface="Aparajita"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914400"/>
            <a:ext cx="3849178" cy="278968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381000"/>
            <a:ext cx="3332827" cy="3670554"/>
          </a:xfrm>
          <a:prstGeom prst="rect">
            <a:avLst/>
          </a:prstGeom>
        </p:spPr>
      </p:pic>
    </p:spTree>
    <p:extLst>
      <p:ext uri="{BB962C8B-B14F-4D97-AF65-F5344CB8AC3E}">
        <p14:creationId xmlns:p14="http://schemas.microsoft.com/office/powerpoint/2010/main" val="6871935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anose="020E0602020502020306" pitchFamily="34" charset="0"/>
              </a:rPr>
              <a:t>Probably False…</a:t>
            </a:r>
            <a:endParaRPr lang="en-US" b="0" dirty="0">
              <a:latin typeface="Berlin Sans FB" panose="020E0602020502020306" pitchFamily="34" charset="0"/>
            </a:endParaRPr>
          </a:p>
        </p:txBody>
      </p:sp>
      <p:sp>
        <p:nvSpPr>
          <p:cNvPr id="3" name="Text Placeholder 2"/>
          <p:cNvSpPr>
            <a:spLocks noGrp="1"/>
          </p:cNvSpPr>
          <p:nvPr>
            <p:ph type="body" idx="2"/>
          </p:nvPr>
        </p:nvSpPr>
        <p:spPr>
          <a:xfrm>
            <a:off x="228600" y="304800"/>
            <a:ext cx="4343400" cy="5181600"/>
          </a:xfrm>
        </p:spPr>
        <p:txBody>
          <a:bodyPr>
            <a:noAutofit/>
          </a:bodyPr>
          <a:lstStyle/>
          <a:p>
            <a:r>
              <a:rPr lang="en-US" sz="1600" dirty="0" smtClean="0">
                <a:latin typeface="Berlin Sans FB" pitchFamily="34" charset="0"/>
              </a:rPr>
              <a:t>We know that Africans were brought into Jamestown in 1619.  Whether or not these individuals were enslaved is less obvious, though.  Remember that there was no slavery in England.  Slavery in America was an invention of American colonists, and it was peculiar version of slavery historically.  Slavery had been around for a long, long time.  China, the Greeks, the Romans, and a plethora of African culture all practiced slavery.  However, slavery in America came to mean something slightly different: race-based, hereditary slavery. </a:t>
            </a:r>
          </a:p>
          <a:p>
            <a:r>
              <a:rPr lang="en-US" sz="1600" dirty="0" smtClean="0">
                <a:latin typeface="Berlin Sans FB" pitchFamily="34" charset="0"/>
              </a:rPr>
              <a:t>In 1619, none of the rules regarding slavery had been established.  Indeed, most of the servants who came to Virginia signed four to seven year contracts.  If they lived, they became freeholders.  Based on the large population of free blacks in Virginia – on the Eastern Shore, and in Portsmouth and Norfolk by the 1700s – we may conclude that at least some of these individuals were liberated.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24400" y="228600"/>
            <a:ext cx="3505200" cy="5302875"/>
          </a:xfrm>
        </p:spPr>
      </p:pic>
    </p:spTree>
    <p:extLst>
      <p:ext uri="{BB962C8B-B14F-4D97-AF65-F5344CB8AC3E}">
        <p14:creationId xmlns:p14="http://schemas.microsoft.com/office/powerpoint/2010/main" val="12418223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Definitely true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00600"/>
          </a:xfrm>
        </p:spPr>
        <p:txBody>
          <a:bodyPr>
            <a:noAutofit/>
          </a:bodyPr>
          <a:lstStyle/>
          <a:p>
            <a:r>
              <a:rPr lang="en-US" sz="1600" dirty="0" smtClean="0">
                <a:latin typeface="Berlin Sans FB" pitchFamily="34" charset="0"/>
              </a:rPr>
              <a:t>It is believed that over ten million indigenous people populated the continents of North and South America before the arrival of Columbus.  Within 100 years, ninety percent of these people had died from disease.  Virgin soil epidemics devastated the population of the Americas.  With each new disease, perhaps ninety percent of the population was infected with a deadly pathogen.  Of those infected, ninety percent might die.  Four out of five people in a society might pass away from each disease which was introduced to the society.  When wave after wave of these virgin soil epidemics came through, the nursing and medical professions in a culture collapsed, and chaos often ensued.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44965"/>
            <a:ext cx="5340350" cy="4129870"/>
          </a:xfrm>
        </p:spPr>
      </p:pic>
    </p:spTree>
    <p:extLst>
      <p:ext uri="{BB962C8B-B14F-4D97-AF65-F5344CB8AC3E}">
        <p14:creationId xmlns:p14="http://schemas.microsoft.com/office/powerpoint/2010/main" val="29343152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lstStyle/>
          <a:p>
            <a:r>
              <a:rPr lang="en-US" dirty="0" smtClean="0">
                <a:latin typeface="Berlin Sans FB" pitchFamily="34" charset="0"/>
              </a:rPr>
              <a:t>We tend to think of the gun as the decisive weapon which gave Europeans an advantage in their encounters with indigenous peoples of the Americas.  However, the story is not that simple.  Remember that “guns” were not the same weapons that they are today.  The harquebus was an impressive weapon to the indigenous people of North America – as it was to the Spaniards.  However, it was not always the most functional weapon.  It had to be loaded and fired carefully, and it was frightfully inaccurate and time consuming to use.  Not the ideal weapon for frantic exchanges in hand to hand combat.  Far better for the Europeans: war animals like mastiffs and horses, steel swords, and armor.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68965" y="609600"/>
            <a:ext cx="4213035" cy="4870560"/>
          </a:xfrm>
        </p:spPr>
      </p:pic>
    </p:spTree>
    <p:extLst>
      <p:ext uri="{BB962C8B-B14F-4D97-AF65-F5344CB8AC3E}">
        <p14:creationId xmlns:p14="http://schemas.microsoft.com/office/powerpoint/2010/main" val="35323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Berlin Sans FB" pitchFamily="34" charset="0"/>
              </a:rPr>
              <a:t>true</a:t>
            </a:r>
            <a:endParaRPr lang="en-US" dirty="0">
              <a:latin typeface="Berlin Sans FB" pitchFamily="34" charset="0"/>
            </a:endParaRP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616262"/>
            <a:ext cx="3888668" cy="4708338"/>
          </a:xfrm>
        </p:spPr>
      </p:pic>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855892" y="1600200"/>
            <a:ext cx="3928015" cy="4724400"/>
          </a:xfrm>
        </p:spPr>
      </p:pic>
    </p:spTree>
    <p:extLst>
      <p:ext uri="{BB962C8B-B14F-4D97-AF65-F5344CB8AC3E}">
        <p14:creationId xmlns:p14="http://schemas.microsoft.com/office/powerpoint/2010/main" val="22970625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latin typeface="Berlin Sans FB" panose="020E0602020502020306" pitchFamily="34" charset="0"/>
              </a:rPr>
              <a:t>Can this be true?</a:t>
            </a:r>
            <a:endParaRPr lang="en-US" dirty="0">
              <a:latin typeface="Berlin Sans FB" panose="020E0602020502020306" pitchFamily="34"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2780" y="1554163"/>
            <a:ext cx="6090839" cy="4525962"/>
          </a:xfrm>
        </p:spPr>
      </p:pic>
    </p:spTree>
    <p:extLst>
      <p:ext uri="{BB962C8B-B14F-4D97-AF65-F5344CB8AC3E}">
        <p14:creationId xmlns:p14="http://schemas.microsoft.com/office/powerpoint/2010/main" val="2315092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Berlin Sans FB" panose="020E0602020502020306" pitchFamily="34" charset="0"/>
              </a:rPr>
              <a:t>The First Contact, 1492 </a:t>
            </a:r>
            <a:endParaRPr lang="en-US" dirty="0">
              <a:latin typeface="Berlin Sans FB" panose="020E0602020502020306" pitchFamily="34" charset="0"/>
            </a:endParaRPr>
          </a:p>
        </p:txBody>
      </p:sp>
    </p:spTree>
    <p:extLst>
      <p:ext uri="{BB962C8B-B14F-4D97-AF65-F5344CB8AC3E}">
        <p14:creationId xmlns:p14="http://schemas.microsoft.com/office/powerpoint/2010/main" val="2808758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Motivation for European exploration</a:t>
            </a:r>
            <a:endParaRPr lang="en-US" dirty="0">
              <a:latin typeface="Berlin Sans FB" pitchFamily="34" charset="0"/>
            </a:endParaRPr>
          </a:p>
        </p:txBody>
      </p:sp>
      <p:sp>
        <p:nvSpPr>
          <p:cNvPr id="6" name="Text Placeholder 5"/>
          <p:cNvSpPr>
            <a:spLocks noGrp="1"/>
          </p:cNvSpPr>
          <p:nvPr>
            <p:ph type="body" idx="1"/>
          </p:nvPr>
        </p:nvSpPr>
        <p:spPr/>
        <p:txBody>
          <a:bodyPr>
            <a:normAutofit/>
          </a:bodyPr>
          <a:lstStyle/>
          <a:p>
            <a:r>
              <a:rPr lang="en-US" dirty="0" smtClean="0">
                <a:latin typeface="Berlin Sans FB" pitchFamily="34" charset="0"/>
              </a:rPr>
              <a:t>Cultural Influence of the Vikings</a:t>
            </a:r>
            <a:endParaRPr lang="en-US" dirty="0">
              <a:latin typeface="Berlin Sans FB" pitchFamily="34" charset="0"/>
            </a:endParaRPr>
          </a:p>
        </p:txBody>
      </p:sp>
      <p:sp>
        <p:nvSpPr>
          <p:cNvPr id="8" name="Text Placeholder 7"/>
          <p:cNvSpPr>
            <a:spLocks noGrp="1"/>
          </p:cNvSpPr>
          <p:nvPr>
            <p:ph type="body" sz="half" idx="3"/>
          </p:nvPr>
        </p:nvSpPr>
        <p:spPr/>
        <p:txBody>
          <a:bodyPr/>
          <a:lstStyle/>
          <a:p>
            <a:endParaRPr lang="en-US" dirty="0">
              <a:latin typeface="Berlin Sans FB" pitchFamily="34" charset="0"/>
            </a:endParaRPr>
          </a:p>
        </p:txBody>
      </p:sp>
      <p:pic>
        <p:nvPicPr>
          <p:cNvPr id="10" name="Content Placeholder 9"/>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57200" y="1371600"/>
            <a:ext cx="3657600" cy="3914862"/>
          </a:xfrm>
        </p:spPr>
      </p:pic>
      <p:sp>
        <p:nvSpPr>
          <p:cNvPr id="2" name="Content Placeholder 1"/>
          <p:cNvSpPr>
            <a:spLocks noGrp="1"/>
          </p:cNvSpPr>
          <p:nvPr>
            <p:ph sz="quarter" idx="4"/>
          </p:nvPr>
        </p:nvSpPr>
        <p:spPr/>
        <p:txBody>
          <a:bodyPr>
            <a:normAutofit fontScale="92500"/>
          </a:bodyPr>
          <a:lstStyle/>
          <a:p>
            <a:pPr marL="0" indent="0">
              <a:buNone/>
            </a:pPr>
            <a:r>
              <a:rPr lang="en-US" dirty="0" smtClean="0">
                <a:latin typeface="Berlin Sans FB" panose="020E0602020502020306" pitchFamily="34" charset="0"/>
              </a:rPr>
              <a:t>Christopher Columbus was definitely not the first European to make his way to the New World – but his influence was much more profound historically.  Leif Erikson, the son of Erik the Red, is believed to have visited and established a short lived settlement in present day Canada.  Could this story have been passed down across centuries of generations?</a:t>
            </a:r>
            <a:endParaRPr lang="en-US" dirty="0">
              <a:latin typeface="Berlin Sans FB" panose="020E0602020502020306" pitchFamily="34" charset="0"/>
            </a:endParaRPr>
          </a:p>
        </p:txBody>
      </p:sp>
    </p:spTree>
    <p:extLst>
      <p:ext uri="{BB962C8B-B14F-4D97-AF65-F5344CB8AC3E}">
        <p14:creationId xmlns:p14="http://schemas.microsoft.com/office/powerpoint/2010/main" val="21847102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erlin Sans FB" panose="020E0602020502020306" pitchFamily="34" charset="0"/>
              </a:rPr>
              <a:t>Motivation for European Exploration</a:t>
            </a:r>
            <a:endParaRPr lang="en-US" dirty="0">
              <a:latin typeface="Berlin Sans FB" panose="020E0602020502020306" pitchFamily="34" charset="0"/>
            </a:endParaRPr>
          </a:p>
        </p:txBody>
      </p:sp>
      <p:sp>
        <p:nvSpPr>
          <p:cNvPr id="3" name="Text Placeholder 2"/>
          <p:cNvSpPr>
            <a:spLocks noGrp="1"/>
          </p:cNvSpPr>
          <p:nvPr>
            <p:ph type="body" idx="1"/>
          </p:nvPr>
        </p:nvSpPr>
        <p:spPr/>
        <p:txBody>
          <a:bodyPr/>
          <a:lstStyle/>
          <a:p>
            <a:r>
              <a:rPr lang="en-US" dirty="0">
                <a:latin typeface="Berlin Sans FB" pitchFamily="34" charset="0"/>
              </a:rPr>
              <a:t>Cultural influence of crusades</a:t>
            </a:r>
          </a:p>
          <a:p>
            <a:endParaRPr lang="en-US" dirty="0"/>
          </a:p>
        </p:txBody>
      </p:sp>
      <p:sp>
        <p:nvSpPr>
          <p:cNvPr id="4" name="Text Placeholder 3"/>
          <p:cNvSpPr>
            <a:spLocks noGrp="1"/>
          </p:cNvSpPr>
          <p:nvPr>
            <p:ph type="body" sz="half" idx="3"/>
          </p:nvPr>
        </p:nvSpPr>
        <p:spPr/>
        <p:txBody>
          <a:bodyPr/>
          <a:lstStyle/>
          <a:p>
            <a:endParaRPr lang="en-US"/>
          </a:p>
        </p:txBody>
      </p:sp>
      <p:sp>
        <p:nvSpPr>
          <p:cNvPr id="6" name="Content Placeholder 5"/>
          <p:cNvSpPr>
            <a:spLocks noGrp="1"/>
          </p:cNvSpPr>
          <p:nvPr>
            <p:ph sz="quarter" idx="4"/>
          </p:nvPr>
        </p:nvSpPr>
        <p:spPr/>
        <p:txBody>
          <a:bodyPr>
            <a:normAutofit fontScale="92500" lnSpcReduction="10000"/>
          </a:bodyPr>
          <a:lstStyle/>
          <a:p>
            <a:pPr marL="0" indent="0">
              <a:buNone/>
            </a:pPr>
            <a:r>
              <a:rPr lang="en-US" dirty="0" smtClean="0">
                <a:latin typeface="Berlin Sans FB" panose="020E0602020502020306" pitchFamily="34" charset="0"/>
              </a:rPr>
              <a:t>The Crusades were launched in an effort to control the Holy Lands – occupied at the time by Islamic kingdoms.  Although defined by violent conflict, recall that the Crusades were on again off again in nature.  During the periods of peace, Europeans were fascinated by the trade goods available in the region – including spices and silks which emanated from the Far East: China, India, and South Asia. </a:t>
            </a:r>
            <a:endParaRPr lang="en-US" dirty="0">
              <a:latin typeface="Berlin Sans FB" panose="020E0602020502020306" pitchFamily="34" charset="0"/>
            </a:endParaRPr>
          </a:p>
        </p:txBody>
      </p:sp>
      <p:pic>
        <p:nvPicPr>
          <p:cNvPr id="7" name="Content Placeholder 10"/>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280988" y="1568176"/>
            <a:ext cx="4291012" cy="3437486"/>
          </a:xfrm>
        </p:spPr>
      </p:pic>
    </p:spTree>
    <p:extLst>
      <p:ext uri="{BB962C8B-B14F-4D97-AF65-F5344CB8AC3E}">
        <p14:creationId xmlns:p14="http://schemas.microsoft.com/office/powerpoint/2010/main" val="750556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Reasons for European Exploration – Portugal and Spain</a:t>
            </a:r>
            <a:endParaRPr lang="en-US" b="0" dirty="0">
              <a:latin typeface="Berlin Sans FB" pitchFamily="34" charset="0"/>
            </a:endParaRPr>
          </a:p>
        </p:txBody>
      </p:sp>
      <p:sp>
        <p:nvSpPr>
          <p:cNvPr id="4" name="Text Placeholder 3"/>
          <p:cNvSpPr>
            <a:spLocks noGrp="1"/>
          </p:cNvSpPr>
          <p:nvPr>
            <p:ph type="body" idx="2"/>
          </p:nvPr>
        </p:nvSpPr>
        <p:spPr/>
        <p:txBody>
          <a:bodyPr>
            <a:normAutofit lnSpcReduction="10000"/>
          </a:bodyPr>
          <a:lstStyle/>
          <a:p>
            <a:r>
              <a:rPr lang="en-US" dirty="0" smtClean="0">
                <a:latin typeface="Berlin Sans FB" pitchFamily="34" charset="0"/>
              </a:rPr>
              <a:t>Simple geography played a role in motivating Spanish and Portuguese traders.  At the Western periphery of Europe, Spain and Portugal were as far removed from the trade routes of the Ottoman Empire as any nations could be; accordingly, costs were high.  Having recently removed Islamic peoples from the Iberian Peninsula, the nations sought to access markets in Africa and Asia by sea – thereby avoiding the treacherous land routes to Asia.  A variety of factors encouraged them to improve their navigation: </a:t>
            </a:r>
          </a:p>
          <a:p>
            <a:pPr marL="285750" indent="-285750">
              <a:buFont typeface="Arial" pitchFamily="34" charset="0"/>
              <a:buChar char="•"/>
            </a:pPr>
            <a:r>
              <a:rPr lang="en-US" dirty="0" smtClean="0">
                <a:latin typeface="Berlin Sans FB" pitchFamily="34" charset="0"/>
              </a:rPr>
              <a:t>Prospects of gold in Africa.</a:t>
            </a:r>
          </a:p>
          <a:p>
            <a:pPr marL="285750" indent="-285750">
              <a:buFont typeface="Arial" pitchFamily="34" charset="0"/>
              <a:buChar char="•"/>
            </a:pPr>
            <a:r>
              <a:rPr lang="en-US" dirty="0" smtClean="0">
                <a:latin typeface="Berlin Sans FB" pitchFamily="34" charset="0"/>
              </a:rPr>
              <a:t>The desire to obtain goods at lower prices.</a:t>
            </a:r>
          </a:p>
          <a:p>
            <a:pPr marL="285750" indent="-285750">
              <a:buFont typeface="Arial" pitchFamily="34" charset="0"/>
              <a:buChar char="•"/>
            </a:pPr>
            <a:r>
              <a:rPr lang="en-US" dirty="0" smtClean="0">
                <a:latin typeface="Berlin Sans FB" pitchFamily="34" charset="0"/>
              </a:rPr>
              <a:t>Improvements in art,  mapping,  navigation and shipbuilding.</a:t>
            </a:r>
          </a:p>
          <a:p>
            <a:pPr marL="285750" indent="-285750">
              <a:buFont typeface="Arial" pitchFamily="34" charset="0"/>
              <a:buChar char="•"/>
            </a:pPr>
            <a:r>
              <a:rPr lang="en-US" dirty="0" smtClean="0">
                <a:latin typeface="Berlin Sans FB" pitchFamily="34" charset="0"/>
              </a:rPr>
              <a:t>Government encouragement by Henry “the Navigator” in Portugal.</a:t>
            </a:r>
          </a:p>
          <a:p>
            <a:pPr marL="285750" indent="-285750">
              <a:buFont typeface="Arial" pitchFamily="34" charset="0"/>
              <a:buChar char="•"/>
            </a:pPr>
            <a:endParaRPr lang="en-US"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75050" y="960471"/>
            <a:ext cx="5340350" cy="4098857"/>
          </a:xfrm>
        </p:spPr>
      </p:pic>
    </p:spTree>
    <p:extLst>
      <p:ext uri="{BB962C8B-B14F-4D97-AF65-F5344CB8AC3E}">
        <p14:creationId xmlns:p14="http://schemas.microsoft.com/office/powerpoint/2010/main" val="2816554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5867400"/>
            <a:ext cx="8458200" cy="520700"/>
          </a:xfrm>
        </p:spPr>
        <p:txBody>
          <a:bodyPr/>
          <a:lstStyle/>
          <a:p>
            <a:r>
              <a:rPr lang="en-US" b="0" dirty="0" smtClean="0">
                <a:latin typeface="Berlin Sans FB" pitchFamily="34" charset="0"/>
              </a:rPr>
              <a:t>Portuguese exploration and trade in Africa, before 1500</a:t>
            </a:r>
            <a:endParaRPr lang="en-US" b="0" dirty="0">
              <a:latin typeface="Berlin Sans FB" pitchFamily="34" charset="0"/>
            </a:endParaRPr>
          </a:p>
        </p:txBody>
      </p:sp>
      <p:sp>
        <p:nvSpPr>
          <p:cNvPr id="9" name="Text Placeholder 8"/>
          <p:cNvSpPr>
            <a:spLocks noGrp="1"/>
          </p:cNvSpPr>
          <p:nvPr>
            <p:ph type="body" idx="2"/>
          </p:nvPr>
        </p:nvSpPr>
        <p:spPr>
          <a:xfrm>
            <a:off x="152400" y="304800"/>
            <a:ext cx="3505200" cy="5791200"/>
          </a:xfrm>
        </p:spPr>
        <p:txBody>
          <a:bodyPr>
            <a:normAutofit lnSpcReduction="10000"/>
          </a:bodyPr>
          <a:lstStyle/>
          <a:p>
            <a:r>
              <a:rPr lang="en-US" sz="1600" dirty="0" smtClean="0">
                <a:latin typeface="Berlin Sans FB" pitchFamily="34" charset="0"/>
              </a:rPr>
              <a:t>Hopeful that they may have greater autonomy to trade in Africa, and then parley their success into a route to the “Indies,” Portuguese sailors were the first to seek a water route to Asia.  </a:t>
            </a:r>
            <a:r>
              <a:rPr lang="en-US" sz="1600" dirty="0" err="1" smtClean="0">
                <a:latin typeface="Berlin Sans FB" pitchFamily="34" charset="0"/>
              </a:rPr>
              <a:t>Bartolomeu</a:t>
            </a:r>
            <a:r>
              <a:rPr lang="en-US" sz="1600" dirty="0" smtClean="0">
                <a:latin typeface="Berlin Sans FB" pitchFamily="34" charset="0"/>
              </a:rPr>
              <a:t> Dias was the first navigator to make his way to the Cape of Good Hope in 1487.  A decade would pass before Vasco de Gama rounded the southern tip of the continent in order to make his way to India.  Hence, the Portuguese were the first to find a water route to the Indies.  But in 1492, Christopher Columbus had made an even greater discovery by sailing West to the Indies.  Confident that the world was round (as most sailors were at this point in history) he sailed directly west and into the Americas, setting an ecological, environmental, economic, social, and cultural revolution into motion, the likes of which he could never have anticipated, controlled, or changed once it began. </a:t>
            </a:r>
            <a:endParaRPr lang="en-US" sz="1600" dirty="0">
              <a:latin typeface="Berlin Sans FB" pitchFamily="34" charset="0"/>
            </a:endParaRPr>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4572" y="609600"/>
            <a:ext cx="5270978" cy="3810000"/>
          </a:xfrm>
        </p:spPr>
      </p:pic>
    </p:spTree>
    <p:extLst>
      <p:ext uri="{BB962C8B-B14F-4D97-AF65-F5344CB8AC3E}">
        <p14:creationId xmlns:p14="http://schemas.microsoft.com/office/powerpoint/2010/main" val="39590322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04800" y="4267200"/>
            <a:ext cx="8686800" cy="457200"/>
          </a:xfrm>
        </p:spPr>
        <p:txBody>
          <a:bodyPr/>
          <a:lstStyle/>
          <a:p>
            <a:r>
              <a:rPr lang="en-US" dirty="0" smtClean="0">
                <a:latin typeface="Berlin Sans FB" panose="020E0602020502020306" pitchFamily="34" charset="0"/>
              </a:rPr>
              <a:t>What we believe we know about history influences our interpretation of events.</a:t>
            </a:r>
            <a:endParaRPr lang="en-US" dirty="0">
              <a:latin typeface="Berlin Sans FB" panose="020E0602020502020306" pitchFamily="34" charset="0"/>
            </a:endParaRPr>
          </a:p>
        </p:txBody>
      </p:sp>
      <p:sp>
        <p:nvSpPr>
          <p:cNvPr id="4" name="Title 3"/>
          <p:cNvSpPr>
            <a:spLocks noGrp="1"/>
          </p:cNvSpPr>
          <p:nvPr>
            <p:ph type="title"/>
          </p:nvPr>
        </p:nvSpPr>
        <p:spPr/>
        <p:txBody>
          <a:bodyPr>
            <a:normAutofit/>
          </a:bodyPr>
          <a:lstStyle/>
          <a:p>
            <a:r>
              <a:rPr lang="en-US" dirty="0" smtClean="0">
                <a:latin typeface="Berlin Sans FB" panose="020E0602020502020306" pitchFamily="34" charset="0"/>
              </a:rPr>
              <a:t>True or false Activity: presumptions </a:t>
            </a:r>
            <a:endParaRPr lang="en-US" dirty="0">
              <a:latin typeface="Berlin Sans FB" panose="020E0602020502020306" pitchFamily="34" charset="0"/>
            </a:endParaRPr>
          </a:p>
        </p:txBody>
      </p:sp>
    </p:spTree>
    <p:extLst>
      <p:ext uri="{BB962C8B-B14F-4D97-AF65-F5344CB8AC3E}">
        <p14:creationId xmlns:p14="http://schemas.microsoft.com/office/powerpoint/2010/main" val="14279797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anose="020E0602020502020306" pitchFamily="34" charset="0"/>
              </a:rPr>
              <a:t>The Renaissance: Da Vinci’s “Last Supper”</a:t>
            </a:r>
            <a:endParaRPr lang="en-US" dirty="0">
              <a:latin typeface="Berlin Sans FB" panose="020E0602020502020306" pitchFamily="34"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3458" y="1498550"/>
            <a:ext cx="8429541" cy="4749849"/>
          </a:xfrm>
        </p:spPr>
      </p:pic>
    </p:spTree>
    <p:extLst>
      <p:ext uri="{BB962C8B-B14F-4D97-AF65-F5344CB8AC3E}">
        <p14:creationId xmlns:p14="http://schemas.microsoft.com/office/powerpoint/2010/main" val="28427132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Berlin Sans FB" panose="020E0602020502020306" pitchFamily="34" charset="0"/>
              </a:rPr>
              <a:t>Mapmaking in the Renaissance Period</a:t>
            </a:r>
            <a:endParaRPr lang="en-US" dirty="0">
              <a:latin typeface="Berlin Sans FB" panose="020E0602020502020306" pitchFamily="34" charset="0"/>
            </a:endParaRP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7587" y="1600200"/>
            <a:ext cx="3825425" cy="4724400"/>
          </a:xfrm>
        </p:spPr>
      </p:pic>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95800" y="1613848"/>
            <a:ext cx="4343400" cy="2958941"/>
          </a:xfrm>
        </p:spPr>
      </p:pic>
      <p:sp>
        <p:nvSpPr>
          <p:cNvPr id="8" name="Rounded Rectangle 7"/>
          <p:cNvSpPr/>
          <p:nvPr/>
        </p:nvSpPr>
        <p:spPr>
          <a:xfrm>
            <a:off x="4495800" y="4648200"/>
            <a:ext cx="4343400" cy="1828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u="sng" dirty="0" smtClean="0">
                <a:solidFill>
                  <a:schemeClr val="bg2">
                    <a:lumMod val="25000"/>
                  </a:schemeClr>
                </a:solidFill>
                <a:latin typeface="Berlin Sans FB" panose="020E0602020502020306" pitchFamily="34" charset="0"/>
              </a:rPr>
              <a:t>NOTE</a:t>
            </a:r>
            <a:r>
              <a:rPr lang="en-US" dirty="0" smtClean="0">
                <a:solidFill>
                  <a:schemeClr val="bg2">
                    <a:lumMod val="25000"/>
                  </a:schemeClr>
                </a:solidFill>
                <a:latin typeface="Berlin Sans FB" panose="020E0602020502020306" pitchFamily="34" charset="0"/>
              </a:rPr>
              <a:t>:  The map on the left is from the year 1040 – before the Renaissance begins.   The map on the right is from 1570.  What are the major differences between the two maps? </a:t>
            </a:r>
            <a:endParaRPr lang="en-US" dirty="0">
              <a:solidFill>
                <a:schemeClr val="bg2">
                  <a:lumMod val="25000"/>
                </a:schemeClr>
              </a:solidFill>
              <a:latin typeface="Berlin Sans FB" panose="020E0602020502020306" pitchFamily="34" charset="0"/>
            </a:endParaRPr>
          </a:p>
        </p:txBody>
      </p:sp>
    </p:spTree>
    <p:extLst>
      <p:ext uri="{BB962C8B-B14F-4D97-AF65-F5344CB8AC3E}">
        <p14:creationId xmlns:p14="http://schemas.microsoft.com/office/powerpoint/2010/main" val="37609425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anose="020E0602020502020306" pitchFamily="34" charset="0"/>
              </a:rPr>
              <a:t>WHO IS THIS MAN?</a:t>
            </a:r>
            <a:endParaRPr lang="en-US" b="0" dirty="0">
              <a:latin typeface="Berlin Sans FB" panose="020E0602020502020306" pitchFamily="34" charset="0"/>
            </a:endParaRPr>
          </a:p>
        </p:txBody>
      </p:sp>
      <p:sp>
        <p:nvSpPr>
          <p:cNvPr id="3" name="Text Placeholder 2"/>
          <p:cNvSpPr>
            <a:spLocks noGrp="1"/>
          </p:cNvSpPr>
          <p:nvPr>
            <p:ph type="body" idx="2"/>
          </p:nvPr>
        </p:nvSpPr>
        <p:spPr/>
        <p:txBody>
          <a:bodyPr/>
          <a:lstStyle/>
          <a:p>
            <a:r>
              <a:rPr lang="en-US" dirty="0" smtClean="0">
                <a:latin typeface="Berlin Sans FB" panose="020E0602020502020306" pitchFamily="34" charset="0"/>
              </a:rPr>
              <a:t>Before the Portuguese could bring their well organized plan into fruition, Christopher Columbus shot the moon.  By sailing directly to the West in an effort to find a route to the Indies, Columbus accidentally discovered a New World.  </a:t>
            </a:r>
          </a:p>
          <a:p>
            <a:r>
              <a:rPr lang="en-US" dirty="0" smtClean="0">
                <a:latin typeface="Berlin Sans FB" panose="020E0602020502020306" pitchFamily="34" charset="0"/>
              </a:rPr>
              <a:t>By landing at Hispaniola, he set into motion a series of events which confound historians – largely because the implications of “First Contact” were not entirely within the realm of human agency. </a:t>
            </a:r>
            <a:endParaRPr lang="en-US" dirty="0">
              <a:latin typeface="Berlin Sans FB" panose="020E0602020502020306"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578064">
            <a:off x="6182387" y="207357"/>
            <a:ext cx="2325032" cy="2874353"/>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7618" y="259920"/>
            <a:ext cx="2215581" cy="284221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9164" y="2651041"/>
            <a:ext cx="3816236" cy="249427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336952">
            <a:off x="4290134" y="2608345"/>
            <a:ext cx="2179296" cy="2623081"/>
          </a:xfrm>
          <a:prstGeom prst="rect">
            <a:avLst/>
          </a:prstGeom>
        </p:spPr>
      </p:pic>
    </p:spTree>
    <p:extLst>
      <p:ext uri="{BB962C8B-B14F-4D97-AF65-F5344CB8AC3E}">
        <p14:creationId xmlns:p14="http://schemas.microsoft.com/office/powerpoint/2010/main" val="1425107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cs typeface="Aparajita" pitchFamily="34" charset="0"/>
              </a:rPr>
              <a:t>Pre-Columbian America</a:t>
            </a:r>
            <a:endParaRPr lang="en-US" dirty="0">
              <a:latin typeface="Berlin Sans FB" pitchFamily="34" charset="0"/>
              <a:cs typeface="Aparajita" pitchFamily="34" charset="0"/>
            </a:endParaRPr>
          </a:p>
        </p:txBody>
      </p:sp>
      <p:sp>
        <p:nvSpPr>
          <p:cNvPr id="3" name="Content Placeholder 2"/>
          <p:cNvSpPr>
            <a:spLocks noGrp="1"/>
          </p:cNvSpPr>
          <p:nvPr>
            <p:ph idx="1"/>
          </p:nvPr>
        </p:nvSpPr>
        <p:spPr>
          <a:xfrm>
            <a:off x="152400" y="1371600"/>
            <a:ext cx="8839200" cy="5486400"/>
          </a:xfrm>
        </p:spPr>
        <p:txBody>
          <a:bodyPr>
            <a:normAutofit fontScale="77500" lnSpcReduction="20000"/>
          </a:bodyPr>
          <a:lstStyle/>
          <a:p>
            <a:r>
              <a:rPr lang="en-US" dirty="0" smtClean="0">
                <a:latin typeface="Berlin Sans FB" pitchFamily="34" charset="0"/>
              </a:rPr>
              <a:t>Before the accidental discovery of the Americas by Columbus in 1492, American civilizations had already been established at Cahokia (central North American mound builders) present-day Mexico (the Aztecs and Mayans) and Peru (the Incan Empire).  </a:t>
            </a:r>
          </a:p>
          <a:p>
            <a:r>
              <a:rPr lang="en-US" dirty="0" smtClean="0">
                <a:latin typeface="Berlin Sans FB" pitchFamily="34" charset="0"/>
              </a:rPr>
              <a:t>Not only were these peoples advanced in their technological expertise, but also, they were enormous population centers. </a:t>
            </a:r>
          </a:p>
          <a:p>
            <a:r>
              <a:rPr lang="en-US" dirty="0" smtClean="0">
                <a:latin typeface="Berlin Sans FB" pitchFamily="34" charset="0"/>
              </a:rPr>
              <a:t>It is believed that Tenochtitlan, the capital of the Aztec Empire, was a city of over 250,000 – larger than Madrid, Paris, and London. </a:t>
            </a:r>
          </a:p>
          <a:p>
            <a:r>
              <a:rPr lang="en-US" dirty="0" smtClean="0">
                <a:latin typeface="Berlin Sans FB" pitchFamily="34" charset="0"/>
              </a:rPr>
              <a:t>The difficulty in understanding the complexity of these groups is multifaceted: they were largely illiterate peoples, and their cultures were in the process of </a:t>
            </a:r>
            <a:r>
              <a:rPr lang="en-US" i="1" u="sng" dirty="0" smtClean="0">
                <a:effectLst>
                  <a:outerShdw blurRad="38100" dist="38100" dir="2700000" algn="tl">
                    <a:srgbClr val="000000">
                      <a:alpha val="43137"/>
                    </a:srgbClr>
                  </a:outerShdw>
                </a:effectLst>
                <a:latin typeface="Berlin Sans FB" pitchFamily="34" charset="0"/>
              </a:rPr>
              <a:t>major changes </a:t>
            </a:r>
            <a:r>
              <a:rPr lang="en-US" dirty="0" smtClean="0">
                <a:latin typeface="Berlin Sans FB" pitchFamily="34" charset="0"/>
              </a:rPr>
              <a:t>as European conquistadors were encountering them.  Changes caused by disease, political disorder, societal collapse, and the rapid assimilation of refugee communities into new social orders. </a:t>
            </a:r>
          </a:p>
          <a:p>
            <a:endParaRPr lang="en-US" dirty="0">
              <a:latin typeface="Berlin Sans FB" pitchFamily="34" charset="0"/>
            </a:endParaRPr>
          </a:p>
        </p:txBody>
      </p:sp>
    </p:spTree>
    <p:extLst>
      <p:ext uri="{BB962C8B-B14F-4D97-AF65-F5344CB8AC3E}">
        <p14:creationId xmlns:p14="http://schemas.microsoft.com/office/powerpoint/2010/main" val="39334060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Cahokia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1618424" y="1554163"/>
            <a:ext cx="6059552" cy="4525962"/>
          </a:xfrm>
        </p:spPr>
      </p:pic>
    </p:spTree>
    <p:extLst>
      <p:ext uri="{BB962C8B-B14F-4D97-AF65-F5344CB8AC3E}">
        <p14:creationId xmlns:p14="http://schemas.microsoft.com/office/powerpoint/2010/main" val="11697837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cahokia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8424" y="1554163"/>
            <a:ext cx="6059552" cy="4525962"/>
          </a:xfrm>
        </p:spPr>
      </p:pic>
    </p:spTree>
    <p:extLst>
      <p:ext uri="{BB962C8B-B14F-4D97-AF65-F5344CB8AC3E}">
        <p14:creationId xmlns:p14="http://schemas.microsoft.com/office/powerpoint/2010/main" val="1291677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smtClean="0">
                <a:latin typeface="Berlin Sans FB" pitchFamily="34" charset="0"/>
              </a:rPr>
              <a:t>Cortez and the conquest of the Aztecs</a:t>
            </a:r>
            <a:endParaRPr lang="en-US" dirty="0">
              <a:latin typeface="Berlin Sans FB" pitchFamily="34" charset="0"/>
            </a:endParaRPr>
          </a:p>
        </p:txBody>
      </p:sp>
      <p:sp>
        <p:nvSpPr>
          <p:cNvPr id="6" name="Content Placeholder 5"/>
          <p:cNvSpPr>
            <a:spLocks noGrp="1"/>
          </p:cNvSpPr>
          <p:nvPr>
            <p:ph idx="1"/>
          </p:nvPr>
        </p:nvSpPr>
        <p:spPr/>
        <p:txBody>
          <a:bodyPr>
            <a:normAutofit lnSpcReduction="10000"/>
          </a:bodyPr>
          <a:lstStyle/>
          <a:p>
            <a:r>
              <a:rPr lang="en-US" dirty="0" smtClean="0">
                <a:latin typeface="Berlin Sans FB" pitchFamily="34" charset="0"/>
              </a:rPr>
              <a:t>Although Cortez brought with him less than three hundred men, his expedition was able to topple the government of an enormous empire in present day Mexico.  This despite any formal military training or a particularly complicated strategy on his part.  Tenochtitlan, the capital city of the Aztec Empire, had a population estimated at 250,000.  It was much larger than Madrid, London, or even Paris in the year 1500.  So how was Cortez able to take over the city?</a:t>
            </a:r>
            <a:endParaRPr lang="en-US" dirty="0">
              <a:latin typeface="Berlin Sans FB" pitchFamily="34" charset="0"/>
            </a:endParaRPr>
          </a:p>
        </p:txBody>
      </p:sp>
    </p:spTree>
    <p:extLst>
      <p:ext uri="{BB962C8B-B14F-4D97-AF65-F5344CB8AC3E}">
        <p14:creationId xmlns:p14="http://schemas.microsoft.com/office/powerpoint/2010/main" val="22216047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erlin Sans FB" pitchFamily="34" charset="0"/>
              </a:rPr>
              <a:t>Pizarro and the Conquest of the Incans</a:t>
            </a:r>
            <a:endParaRPr lang="en-US" dirty="0">
              <a:latin typeface="Berlin Sans FB" pitchFamily="34" charset="0"/>
            </a:endParaRPr>
          </a:p>
        </p:txBody>
      </p:sp>
      <p:sp>
        <p:nvSpPr>
          <p:cNvPr id="3" name="Content Placeholder 2"/>
          <p:cNvSpPr>
            <a:spLocks noGrp="1"/>
          </p:cNvSpPr>
          <p:nvPr>
            <p:ph idx="1"/>
          </p:nvPr>
        </p:nvSpPr>
        <p:spPr/>
        <p:txBody>
          <a:bodyPr>
            <a:normAutofit/>
          </a:bodyPr>
          <a:lstStyle/>
          <a:p>
            <a:r>
              <a:rPr lang="en-US" sz="2800" dirty="0" smtClean="0">
                <a:latin typeface="Berlin Sans FB" pitchFamily="34" charset="0"/>
              </a:rPr>
              <a:t>The Incan Empire was probably </a:t>
            </a:r>
            <a:r>
              <a:rPr lang="en-US" sz="2800" i="1" u="sng" dirty="0" smtClean="0">
                <a:latin typeface="Berlin Sans FB" pitchFamily="34" charset="0"/>
              </a:rPr>
              <a:t>more</a:t>
            </a:r>
            <a:r>
              <a:rPr lang="en-US" sz="2800" dirty="0" smtClean="0">
                <a:latin typeface="Berlin Sans FB" pitchFamily="34" charset="0"/>
              </a:rPr>
              <a:t> sophisticated than the Aztecs, and certainly vast enough in scope and in power to subdue the small, patchwork army led by Francisco Pizarro which attempted to subject them in the 1530s. Atahualpa, “the Inca” who was believed to be a direct descendent of God by his people was supremely confident in his over 80,000 soldier ability to defend his empire.</a:t>
            </a:r>
          </a:p>
          <a:p>
            <a:pPr marL="0" indent="0">
              <a:buNone/>
            </a:pPr>
            <a:endParaRPr lang="en-US" dirty="0"/>
          </a:p>
        </p:txBody>
      </p:sp>
    </p:spTree>
    <p:extLst>
      <p:ext uri="{BB962C8B-B14F-4D97-AF65-F5344CB8AC3E}">
        <p14:creationId xmlns:p14="http://schemas.microsoft.com/office/powerpoint/2010/main" val="14950154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Spanish Conquistadors </a:t>
            </a:r>
            <a:endParaRPr lang="en-US" dirty="0">
              <a:latin typeface="Berlin Sans FB" pitchFamily="34" charset="0"/>
            </a:endParaRPr>
          </a:p>
        </p:txBody>
      </p:sp>
      <p:sp>
        <p:nvSpPr>
          <p:cNvPr id="3" name="Content Placeholder 2"/>
          <p:cNvSpPr>
            <a:spLocks noGrp="1"/>
          </p:cNvSpPr>
          <p:nvPr>
            <p:ph idx="1"/>
          </p:nvPr>
        </p:nvSpPr>
        <p:spPr>
          <a:xfrm>
            <a:off x="152400" y="1554162"/>
            <a:ext cx="8839200" cy="5075238"/>
          </a:xfrm>
        </p:spPr>
        <p:txBody>
          <a:bodyPr>
            <a:normAutofit fontScale="77500" lnSpcReduction="20000"/>
          </a:bodyPr>
          <a:lstStyle/>
          <a:p>
            <a:r>
              <a:rPr lang="en-US" b="1" dirty="0" smtClean="0">
                <a:latin typeface="Berlin Sans FB" pitchFamily="34" charset="0"/>
              </a:rPr>
              <a:t>Guns</a:t>
            </a:r>
            <a:r>
              <a:rPr lang="en-US" dirty="0" smtClean="0">
                <a:latin typeface="Berlin Sans FB" pitchFamily="34" charset="0"/>
              </a:rPr>
              <a:t> – the harquebus, which by today’s standards barely even qualifies as a gun at all, was used by the Spanish effectively.</a:t>
            </a:r>
          </a:p>
          <a:p>
            <a:r>
              <a:rPr lang="en-US" b="1" dirty="0" smtClean="0">
                <a:latin typeface="Berlin Sans FB" pitchFamily="34" charset="0"/>
              </a:rPr>
              <a:t>Steel</a:t>
            </a:r>
            <a:r>
              <a:rPr lang="en-US" dirty="0" smtClean="0">
                <a:latin typeface="Berlin Sans FB" pitchFamily="34" charset="0"/>
              </a:rPr>
              <a:t> – the Toledo swords and metal armor worn by the Spanish gave them a huge advantage over their rivals. </a:t>
            </a:r>
          </a:p>
          <a:p>
            <a:r>
              <a:rPr lang="en-US" b="1" dirty="0" smtClean="0">
                <a:latin typeface="Berlin Sans FB" pitchFamily="34" charset="0"/>
              </a:rPr>
              <a:t>Horses</a:t>
            </a:r>
            <a:r>
              <a:rPr lang="en-US" dirty="0" smtClean="0">
                <a:latin typeface="Berlin Sans FB" pitchFamily="34" charset="0"/>
              </a:rPr>
              <a:t> – even more critical was the advantage given to the Spanish by their ability to fight from on horseback.  Other domesticated animals provided food and labor for the Spaniards, as well.</a:t>
            </a:r>
          </a:p>
          <a:p>
            <a:r>
              <a:rPr lang="en-US" b="1" dirty="0" smtClean="0">
                <a:latin typeface="Berlin Sans FB" pitchFamily="34" charset="0"/>
              </a:rPr>
              <a:t>Disease</a:t>
            </a:r>
            <a:r>
              <a:rPr lang="en-US" dirty="0" smtClean="0">
                <a:latin typeface="Berlin Sans FB" pitchFamily="34" charset="0"/>
              </a:rPr>
              <a:t> – Smallpox, influenza, plague, typhoid, and a host of other diseases were unknown in the Americas, and the virgin soil epidemics which ensued wiped out up to 90% of the population of the American continents.  The chaos which coincided with Spanish invasions was largely a result of societies in collapse, as pandemic disease and military attack coincided. </a:t>
            </a:r>
          </a:p>
          <a:p>
            <a:endParaRPr lang="en-US" dirty="0">
              <a:latin typeface="Berlin Sans FB" pitchFamily="34" charset="0"/>
            </a:endParaRPr>
          </a:p>
        </p:txBody>
      </p:sp>
    </p:spTree>
    <p:extLst>
      <p:ext uri="{BB962C8B-B14F-4D97-AF65-F5344CB8AC3E}">
        <p14:creationId xmlns:p14="http://schemas.microsoft.com/office/powerpoint/2010/main" val="24409515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Berlin Sans FB" pitchFamily="34" charset="0"/>
              </a:rPr>
              <a:t>First Contact and Virgin Soil Epidemics</a:t>
            </a:r>
            <a:endParaRPr lang="en-US" dirty="0">
              <a:latin typeface="Berlin Sans FB" pitchFamily="34" charset="0"/>
            </a:endParaRPr>
          </a:p>
        </p:txBody>
      </p:sp>
      <p:sp>
        <p:nvSpPr>
          <p:cNvPr id="3" name="Content Placeholder 2"/>
          <p:cNvSpPr>
            <a:spLocks noGrp="1"/>
          </p:cNvSpPr>
          <p:nvPr>
            <p:ph idx="1"/>
          </p:nvPr>
        </p:nvSpPr>
        <p:spPr/>
        <p:txBody>
          <a:bodyPr>
            <a:normAutofit lnSpcReduction="10000"/>
          </a:bodyPr>
          <a:lstStyle/>
          <a:p>
            <a:r>
              <a:rPr lang="en-US" dirty="0" smtClean="0">
                <a:latin typeface="Berlin Sans FB" pitchFamily="34" charset="0"/>
              </a:rPr>
              <a:t>It may be best to view the “discovery” of North America as an environmental and ecological event.  Historian Alfred Crosby has likened it to the crashing together of continental land masses.  It was as though Europe, Africa, and Asia literally crashed into the Americas.  Indeed, plants, animals, parasites, and diseases may have done more to subdue the continent under Europeans control than any actions on the part of explorers.</a:t>
            </a:r>
            <a:endParaRPr lang="en-US" dirty="0">
              <a:latin typeface="Berlin Sans FB" pitchFamily="34" charset="0"/>
            </a:endParaRPr>
          </a:p>
        </p:txBody>
      </p:sp>
    </p:spTree>
    <p:extLst>
      <p:ext uri="{BB962C8B-B14F-4D97-AF65-F5344CB8AC3E}">
        <p14:creationId xmlns:p14="http://schemas.microsoft.com/office/powerpoint/2010/main" val="2041653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dirty="0" smtClean="0">
                <a:latin typeface="Berlin Sans FB" pitchFamily="34" charset="0"/>
              </a:rPr>
              <a:t>TRUE, without question…</a:t>
            </a:r>
            <a:endParaRPr lang="en-US" b="0" dirty="0">
              <a:latin typeface="Berlin Sans FB" pitchFamily="34" charset="0"/>
            </a:endParaRPr>
          </a:p>
        </p:txBody>
      </p:sp>
      <p:sp>
        <p:nvSpPr>
          <p:cNvPr id="6" name="Text Placeholder 5"/>
          <p:cNvSpPr>
            <a:spLocks noGrp="1"/>
          </p:cNvSpPr>
          <p:nvPr>
            <p:ph type="body" idx="2"/>
          </p:nvPr>
        </p:nvSpPr>
        <p:spPr>
          <a:xfrm>
            <a:off x="152400" y="1219200"/>
            <a:ext cx="2590800" cy="4800600"/>
          </a:xfrm>
        </p:spPr>
        <p:txBody>
          <a:bodyPr/>
          <a:lstStyle/>
          <a:p>
            <a:r>
              <a:rPr lang="en-US" dirty="0" smtClean="0">
                <a:latin typeface="Berlin Sans FB" pitchFamily="34" charset="0"/>
              </a:rPr>
              <a:t>In 1519, when Cortez and his men entered the city of Tenochtitlan, they were encountering the largest urban center they had ever seen.  Indeed, it was one of the largest anyone had ever seen.  At the time, Tenochtitlan’s population was perhaps 300,000.  At the time, London’s population was only about 90,000 – it was recovering from the plague’s destructive influence.  Madrid, the capital of Spain had a marginally healthier population of 100,000.  Nevertheless, Cortez and his men had never seen such a city, and must have been awestruck.  </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819400" y="1219200"/>
            <a:ext cx="6153359" cy="3886200"/>
          </a:xfrm>
        </p:spPr>
      </p:pic>
    </p:spTree>
    <p:extLst>
      <p:ext uri="{BB962C8B-B14F-4D97-AF65-F5344CB8AC3E}">
        <p14:creationId xmlns:p14="http://schemas.microsoft.com/office/powerpoint/2010/main" val="21659751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i="1" u="sng" dirty="0" smtClean="0">
                <a:latin typeface="Berlin Sans FB" pitchFamily="34" charset="0"/>
              </a:rPr>
              <a:t>The Columbian Exchange</a:t>
            </a:r>
            <a:r>
              <a:rPr lang="en-US" b="0" dirty="0" smtClean="0">
                <a:latin typeface="Berlin Sans FB" pitchFamily="34" charset="0"/>
              </a:rPr>
              <a:t>, by Alfred Crosby</a:t>
            </a:r>
            <a:endParaRPr lang="en-US" b="0" dirty="0">
              <a:latin typeface="Berlin Sans FB" pitchFamily="34" charset="0"/>
            </a:endParaRPr>
          </a:p>
        </p:txBody>
      </p:sp>
      <p:sp>
        <p:nvSpPr>
          <p:cNvPr id="6" name="Text Placeholder 5"/>
          <p:cNvSpPr>
            <a:spLocks noGrp="1"/>
          </p:cNvSpPr>
          <p:nvPr>
            <p:ph type="body" idx="2"/>
          </p:nvPr>
        </p:nvSpPr>
        <p:spPr/>
        <p:txBody>
          <a:bodyPr>
            <a:normAutofit/>
          </a:bodyPr>
          <a:lstStyle/>
          <a:p>
            <a:r>
              <a:rPr lang="en-US" sz="2000" dirty="0" smtClean="0">
                <a:latin typeface="Berlin Sans FB" pitchFamily="34" charset="0"/>
              </a:rPr>
              <a:t>The Colombian Exchange</a:t>
            </a:r>
          </a:p>
          <a:p>
            <a:endParaRPr lang="en-US" dirty="0" smtClean="0">
              <a:latin typeface="Berlin Sans FB" pitchFamily="34" charset="0"/>
            </a:endParaRPr>
          </a:p>
          <a:p>
            <a:r>
              <a:rPr lang="en-US" dirty="0" smtClean="0">
                <a:latin typeface="Berlin Sans FB" pitchFamily="34" charset="0"/>
              </a:rPr>
              <a:t>When European plants and animals were introduced to the New World, they established themselves as invader species and recreated the environment in the image of Europe. Domesticated animals in Europe - the horse, cow, pig, and sheep – had virtually no predators in the New World, and thrived.  European vegetation was transplanted as well, often taking over ecosystems before European explorers had ever seen the territory.  Most importantly, though, European diseases – smallpox, influenza, typhus, malaria, and bubonic plague, just to name a few – wreaked havoc upon Native American immune systems.  Epidemics wipe out entire societies.</a:t>
            </a:r>
            <a:endParaRPr lang="en-US" dirty="0">
              <a:latin typeface="Berlin Sans FB" pitchFamily="34" charset="0"/>
            </a:endParaRPr>
          </a:p>
        </p:txBody>
      </p:sp>
      <p:pic>
        <p:nvPicPr>
          <p:cNvPr id="7" name="Content Placeholder 6"/>
          <p:cNvPicPr>
            <a:picLocks noGrp="1" noChangeAspect="1"/>
          </p:cNvPicPr>
          <p:nvPr>
            <p:ph sz="half" idx="1"/>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505200" y="1004990"/>
            <a:ext cx="5308392" cy="2779501"/>
          </a:xfrm>
        </p:spPr>
      </p:pic>
    </p:spTree>
    <p:extLst>
      <p:ext uri="{BB962C8B-B14F-4D97-AF65-F5344CB8AC3E}">
        <p14:creationId xmlns:p14="http://schemas.microsoft.com/office/powerpoint/2010/main" val="21673533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smtClean="0">
                <a:latin typeface="Berlin Sans FB" pitchFamily="34" charset="0"/>
              </a:rPr>
              <a:t>The Columbian Exchange and the role of Domesticated animals</a:t>
            </a:r>
            <a:endParaRPr lang="en-US" b="0" dirty="0">
              <a:latin typeface="Berlin Sans FB" pitchFamily="34" charset="0"/>
            </a:endParaRPr>
          </a:p>
        </p:txBody>
      </p:sp>
      <p:sp>
        <p:nvSpPr>
          <p:cNvPr id="3" name="Text Placeholder 2"/>
          <p:cNvSpPr>
            <a:spLocks noGrp="1"/>
          </p:cNvSpPr>
          <p:nvPr>
            <p:ph type="body" idx="2"/>
          </p:nvPr>
        </p:nvSpPr>
        <p:spPr>
          <a:xfrm>
            <a:off x="457200" y="609600"/>
            <a:ext cx="3352800" cy="4800600"/>
          </a:xfrm>
        </p:spPr>
        <p:txBody>
          <a:bodyPr>
            <a:normAutofit lnSpcReduction="10000"/>
          </a:bodyPr>
          <a:lstStyle/>
          <a:p>
            <a:r>
              <a:rPr lang="en-US" sz="1800" dirty="0" smtClean="0">
                <a:latin typeface="Berlin Sans FB" pitchFamily="34" charset="0"/>
              </a:rPr>
              <a:t>The Role of Domesticated Animals</a:t>
            </a:r>
          </a:p>
          <a:p>
            <a:endParaRPr lang="en-US" sz="1800" dirty="0">
              <a:latin typeface="Berlin Sans FB" pitchFamily="34" charset="0"/>
            </a:endParaRPr>
          </a:p>
          <a:p>
            <a:r>
              <a:rPr lang="en-US" dirty="0" smtClean="0">
                <a:latin typeface="Berlin Sans FB" pitchFamily="34" charset="0"/>
              </a:rPr>
              <a:t>Horses, cows, pigs, and sheep were critical to the success of European conquistadors in both the subjugation of foreign cultures and the establishment of colonial empires. Spanish explorers in the Caribbean often “seeded” islands with pigs and cattle – simply leaving the animals to root – so that when they returned there would be a supply of livestock.  Since there were virtually no predatory animals in North America – or at least so few that they could not wipe out the invader species – the barnyard animals thrived.  They also unwittingly spread two other European imports – the seeds of plant life and contagious diseases, which often spread from animals to humans.  Other than dogs, chickens, and llamas, Native American communities had relatively few domestic animals.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63975" y="881062"/>
            <a:ext cx="4762500" cy="4257675"/>
          </a:xfrm>
        </p:spPr>
      </p:pic>
    </p:spTree>
    <p:extLst>
      <p:ext uri="{BB962C8B-B14F-4D97-AF65-F5344CB8AC3E}">
        <p14:creationId xmlns:p14="http://schemas.microsoft.com/office/powerpoint/2010/main" val="41035039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vegetation</a:t>
            </a:r>
            <a:endParaRPr lang="en-US" b="0" dirty="0">
              <a:latin typeface="Berlin Sans FB" pitchFamily="34" charset="0"/>
            </a:endParaRPr>
          </a:p>
        </p:txBody>
      </p:sp>
      <p:sp>
        <p:nvSpPr>
          <p:cNvPr id="3" name="Text Placeholder 2"/>
          <p:cNvSpPr>
            <a:spLocks noGrp="1"/>
          </p:cNvSpPr>
          <p:nvPr>
            <p:ph type="body" idx="2"/>
          </p:nvPr>
        </p:nvSpPr>
        <p:spPr/>
        <p:txBody>
          <a:bodyPr>
            <a:normAutofit lnSpcReduction="10000"/>
          </a:bodyPr>
          <a:lstStyle/>
          <a:p>
            <a:r>
              <a:rPr lang="en-US" sz="1800" dirty="0" smtClean="0">
                <a:latin typeface="Berlin Sans FB" pitchFamily="34" charset="0"/>
              </a:rPr>
              <a:t>The Role of Plants and Vegetation </a:t>
            </a:r>
          </a:p>
          <a:p>
            <a:endParaRPr lang="en-US" dirty="0">
              <a:latin typeface="Berlin Sans FB" pitchFamily="34" charset="0"/>
            </a:endParaRPr>
          </a:p>
          <a:p>
            <a:r>
              <a:rPr lang="en-US" dirty="0" smtClean="0">
                <a:latin typeface="Berlin Sans FB" pitchFamily="34" charset="0"/>
              </a:rPr>
              <a:t>The “exchange” which took place between the “Old World” and the “New World” was not a zero sum game, but it did have implications which effected the course of history.  Among the foods which were acquired by Europeans were corn (maize), potatoes, sweet potatoes, tomatoes, and manioc (cassava).  These vegetables became important sources of caloric intake and nutrition for European populations – starvation foods.  Many nations were able to improve their overall public health as a result, including Southeastern European nations and Ireland, where diminishing farmland had begun to cause major problems in terms of supporting a growing population in times of warfare and conflict.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419600" y="533400"/>
            <a:ext cx="2969772" cy="4800600"/>
          </a:xfrm>
        </p:spPr>
      </p:pic>
    </p:spTree>
    <p:extLst>
      <p:ext uri="{BB962C8B-B14F-4D97-AF65-F5344CB8AC3E}">
        <p14:creationId xmlns:p14="http://schemas.microsoft.com/office/powerpoint/2010/main" val="40149713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itchFamily="34" charset="0"/>
              </a:rPr>
              <a:t>The Columbian Exchange and the role of disease</a:t>
            </a:r>
            <a:endParaRPr lang="en-US" b="0" dirty="0">
              <a:latin typeface="Berlin Sans FB" pitchFamily="34" charset="0"/>
            </a:endParaRPr>
          </a:p>
        </p:txBody>
      </p:sp>
      <p:sp>
        <p:nvSpPr>
          <p:cNvPr id="3" name="Text Placeholder 2"/>
          <p:cNvSpPr>
            <a:spLocks noGrp="1"/>
          </p:cNvSpPr>
          <p:nvPr>
            <p:ph type="body" idx="2"/>
          </p:nvPr>
        </p:nvSpPr>
        <p:spPr>
          <a:xfrm>
            <a:off x="228600" y="609600"/>
            <a:ext cx="3236913" cy="4876800"/>
          </a:xfrm>
        </p:spPr>
        <p:txBody>
          <a:bodyPr>
            <a:normAutofit fontScale="92500" lnSpcReduction="10000"/>
          </a:bodyPr>
          <a:lstStyle/>
          <a:p>
            <a:r>
              <a:rPr lang="en-US" sz="1800" dirty="0" smtClean="0">
                <a:latin typeface="Berlin Sans FB" pitchFamily="34" charset="0"/>
              </a:rPr>
              <a:t>The Role of Disease in the Columbian Exchange</a:t>
            </a:r>
          </a:p>
          <a:p>
            <a:endParaRPr lang="en-US" dirty="0">
              <a:latin typeface="Berlin Sans FB" pitchFamily="34" charset="0"/>
            </a:endParaRPr>
          </a:p>
          <a:p>
            <a:r>
              <a:rPr lang="en-US" dirty="0" smtClean="0">
                <a:latin typeface="Berlin Sans FB" pitchFamily="34" charset="0"/>
              </a:rPr>
              <a:t>Native Americans had lived in isolation from European and Asian civilizations for thousands of years, and accordingly, had not been exposed to the types of diseases which European nations had cultivated across centuries.  One of the major reasons for infectious mutations was the exchange of viruses and bacteria between humans and animals – a common occurrence where humans and animals live in close proximity.  Humans drank the milk of livestock animals, and exchanged contagious viruses and bacteria with animals unwittingly.  Europeans, who had domesticated dozens of animals, were more frequently exposed to these mutations, and therefore developed superior immune systems to their American cousins.  Native Americans, meanwhile would be subjected to waves of virgin soil epidemics in the 16</a:t>
            </a:r>
            <a:r>
              <a:rPr lang="en-US" baseline="30000" dirty="0" smtClean="0">
                <a:latin typeface="Berlin Sans FB" pitchFamily="34" charset="0"/>
              </a:rPr>
              <a:t>th</a:t>
            </a:r>
            <a:r>
              <a:rPr lang="en-US" dirty="0" smtClean="0">
                <a:latin typeface="Berlin Sans FB" pitchFamily="34" charset="0"/>
              </a:rPr>
              <a:t> and 17</a:t>
            </a:r>
            <a:r>
              <a:rPr lang="en-US" baseline="30000" dirty="0" smtClean="0">
                <a:latin typeface="Berlin Sans FB" pitchFamily="34" charset="0"/>
              </a:rPr>
              <a:t>th</a:t>
            </a:r>
            <a:r>
              <a:rPr lang="en-US" dirty="0" smtClean="0">
                <a:latin typeface="Berlin Sans FB" pitchFamily="34" charset="0"/>
              </a:rPr>
              <a:t> Centuries, decimating the population. </a:t>
            </a:r>
            <a:endParaRPr lang="en-US"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93918"/>
            <a:ext cx="5340350" cy="4031964"/>
          </a:xfrm>
        </p:spPr>
      </p:pic>
    </p:spTree>
    <p:extLst>
      <p:ext uri="{BB962C8B-B14F-4D97-AF65-F5344CB8AC3E}">
        <p14:creationId xmlns:p14="http://schemas.microsoft.com/office/powerpoint/2010/main" val="18543332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Berlin Sans FB" panose="020E0602020502020306" pitchFamily="34" charset="0"/>
              </a:rPr>
              <a:t>The Role of Human Migration in the Columbian exchange</a:t>
            </a:r>
            <a:endParaRPr lang="en-US" b="0" dirty="0">
              <a:latin typeface="Berlin Sans FB" panose="020E0602020502020306" pitchFamily="34" charset="0"/>
            </a:endParaRPr>
          </a:p>
        </p:txBody>
      </p:sp>
      <p:sp>
        <p:nvSpPr>
          <p:cNvPr id="3" name="Text Placeholder 2"/>
          <p:cNvSpPr>
            <a:spLocks noGrp="1"/>
          </p:cNvSpPr>
          <p:nvPr>
            <p:ph type="body" idx="2"/>
          </p:nvPr>
        </p:nvSpPr>
        <p:spPr>
          <a:xfrm>
            <a:off x="152400" y="304800"/>
            <a:ext cx="3932081" cy="5105400"/>
          </a:xfrm>
        </p:spPr>
        <p:txBody>
          <a:bodyPr>
            <a:normAutofit/>
          </a:bodyPr>
          <a:lstStyle/>
          <a:p>
            <a:r>
              <a:rPr lang="en-US" dirty="0" smtClean="0">
                <a:latin typeface="Berlin Sans FB" panose="020E0602020502020306" pitchFamily="34" charset="0"/>
              </a:rPr>
              <a:t>There is a very grim calculus at work as populations began to migrate to the New World, and to a large extent, these waves of migration begin to define American identity.  </a:t>
            </a:r>
          </a:p>
          <a:p>
            <a:endParaRPr lang="en-US" dirty="0">
              <a:latin typeface="Berlin Sans FB" panose="020E0602020502020306" pitchFamily="34" charset="0"/>
            </a:endParaRPr>
          </a:p>
          <a:p>
            <a:pPr marL="342900" indent="-342900">
              <a:buAutoNum type="arabicPeriod"/>
            </a:pPr>
            <a:r>
              <a:rPr lang="en-US" dirty="0" smtClean="0">
                <a:latin typeface="Berlin Sans FB" panose="020E0602020502020306" pitchFamily="34" charset="0"/>
              </a:rPr>
              <a:t>First, the population of Native American people decreased dramatically due to a combination of disease, displacement, and warfare. </a:t>
            </a:r>
          </a:p>
          <a:p>
            <a:pPr marL="342900" indent="-342900">
              <a:buAutoNum type="arabicPeriod"/>
            </a:pPr>
            <a:r>
              <a:rPr lang="en-US" dirty="0" smtClean="0">
                <a:latin typeface="Berlin Sans FB" panose="020E0602020502020306" pitchFamily="34" charset="0"/>
              </a:rPr>
              <a:t>Secondly, due to the dramatic changes in the landscape caused by plants and animals, European settlement was increasingly viable. </a:t>
            </a:r>
          </a:p>
          <a:p>
            <a:pPr marL="342900" indent="-342900">
              <a:buAutoNum type="arabicPeriod"/>
            </a:pPr>
            <a:r>
              <a:rPr lang="en-US" dirty="0" smtClean="0">
                <a:latin typeface="Berlin Sans FB" panose="020E0602020502020306" pitchFamily="34" charset="0"/>
              </a:rPr>
              <a:t>American foods resulted in dramatic population growth in Europe – providing starvation foods during times of warfare, pandemics, and drought or crop failure.  </a:t>
            </a:r>
          </a:p>
          <a:p>
            <a:pPr marL="342900" indent="-342900">
              <a:buAutoNum type="arabicPeriod"/>
            </a:pPr>
            <a:r>
              <a:rPr lang="en-US" dirty="0" smtClean="0">
                <a:latin typeface="Berlin Sans FB" panose="020E0602020502020306" pitchFamily="34" charset="0"/>
              </a:rPr>
              <a:t>When Europeans encountered overcrowding conditions, they emigrated. </a:t>
            </a:r>
          </a:p>
          <a:p>
            <a:pPr marL="342900" indent="-342900">
              <a:buAutoNum type="arabicPeriod"/>
            </a:pPr>
            <a:r>
              <a:rPr lang="en-US" dirty="0" smtClean="0">
                <a:latin typeface="Berlin Sans FB" panose="020E0602020502020306" pitchFamily="34" charset="0"/>
              </a:rPr>
              <a:t>Finally, European people purchased enslaved laborers and brought them to the Americas against their will.  Millions of West African enslaved people died in the process.</a:t>
            </a:r>
          </a:p>
          <a:p>
            <a:pPr marL="342900" indent="-342900">
              <a:buAutoNum type="arabicPeriod"/>
            </a:pPr>
            <a:endParaRPr lang="en-US" dirty="0">
              <a:latin typeface="Berlin Sans FB" panose="020E0602020502020306"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084481" y="457200"/>
            <a:ext cx="4857355" cy="3505200"/>
          </a:xfrm>
        </p:spPr>
      </p:pic>
      <p:sp>
        <p:nvSpPr>
          <p:cNvPr id="6" name="Rounded Rectangle 5"/>
          <p:cNvSpPr/>
          <p:nvPr/>
        </p:nvSpPr>
        <p:spPr>
          <a:xfrm>
            <a:off x="3962400" y="3886200"/>
            <a:ext cx="5105401" cy="1600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400" dirty="0" smtClean="0">
                <a:latin typeface="Berlin Sans FB" panose="020E0602020502020306" pitchFamily="34" charset="0"/>
              </a:rPr>
              <a:t>The sugar cane plantation was such an economically profitable endeavor that moral implications of slavery were swept aside by many.  Slaves could be acquired cheaply, and if they died, they could just as easily be replaced.  The moral implication of this trade were not confronted properly until the 18</a:t>
            </a:r>
            <a:r>
              <a:rPr lang="en-US" sz="1400" baseline="30000" dirty="0" smtClean="0">
                <a:latin typeface="Berlin Sans FB" panose="020E0602020502020306" pitchFamily="34" charset="0"/>
              </a:rPr>
              <a:t>th</a:t>
            </a:r>
            <a:r>
              <a:rPr lang="en-US" sz="1400" dirty="0" smtClean="0">
                <a:latin typeface="Berlin Sans FB" panose="020E0602020502020306" pitchFamily="34" charset="0"/>
              </a:rPr>
              <a:t> and 19</a:t>
            </a:r>
            <a:r>
              <a:rPr lang="en-US" sz="1400" baseline="30000" dirty="0" smtClean="0">
                <a:latin typeface="Berlin Sans FB" panose="020E0602020502020306" pitchFamily="34" charset="0"/>
              </a:rPr>
              <a:t>th</a:t>
            </a:r>
            <a:r>
              <a:rPr lang="en-US" sz="1400" dirty="0" smtClean="0">
                <a:latin typeface="Berlin Sans FB" panose="020E0602020502020306" pitchFamily="34" charset="0"/>
              </a:rPr>
              <a:t> Centuries. The United States, Brazil, and Cuba were among the last nations in the Americas to ban slavery. </a:t>
            </a:r>
            <a:endParaRPr lang="en-US" sz="1400" dirty="0">
              <a:latin typeface="Berlin Sans FB" panose="020E0602020502020306" pitchFamily="34" charset="0"/>
            </a:endParaRPr>
          </a:p>
        </p:txBody>
      </p:sp>
    </p:spTree>
    <p:extLst>
      <p:ext uri="{BB962C8B-B14F-4D97-AF65-F5344CB8AC3E}">
        <p14:creationId xmlns:p14="http://schemas.microsoft.com/office/powerpoint/2010/main" val="21550233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0" i="1" u="sng" dirty="0" smtClean="0">
                <a:latin typeface="Berlin Sans FB" pitchFamily="34" charset="0"/>
                <a:cs typeface="Aparajita" pitchFamily="34" charset="0"/>
              </a:rPr>
              <a:t>The Columbian Exchange  </a:t>
            </a:r>
            <a:r>
              <a:rPr lang="en-US" b="0" dirty="0" smtClean="0">
                <a:latin typeface="Berlin Sans FB" pitchFamily="34" charset="0"/>
                <a:cs typeface="Aparajita" pitchFamily="34" charset="0"/>
              </a:rPr>
              <a:t>by Dr. Alfred Crosby</a:t>
            </a:r>
            <a:endParaRPr lang="en-US" b="0" dirty="0">
              <a:latin typeface="Berlin Sans FB" pitchFamily="34" charset="0"/>
              <a:cs typeface="Aparajita" pitchFamily="34" charset="0"/>
            </a:endParaRPr>
          </a:p>
        </p:txBody>
      </p:sp>
      <p:sp>
        <p:nvSpPr>
          <p:cNvPr id="7" name="Text Placeholder 6"/>
          <p:cNvSpPr>
            <a:spLocks noGrp="1"/>
          </p:cNvSpPr>
          <p:nvPr>
            <p:ph type="body" idx="2"/>
          </p:nvPr>
        </p:nvSpPr>
        <p:spPr>
          <a:xfrm>
            <a:off x="457200" y="609600"/>
            <a:ext cx="3733799" cy="4800600"/>
          </a:xfrm>
        </p:spPr>
        <p:txBody>
          <a:bodyPr>
            <a:noAutofit/>
          </a:bodyPr>
          <a:lstStyle/>
          <a:p>
            <a:r>
              <a:rPr lang="en-US" sz="1600" i="1" u="sng" dirty="0" smtClean="0">
                <a:latin typeface="Berlin Sans FB" pitchFamily="34" charset="0"/>
              </a:rPr>
              <a:t>The Columbian Exchange</a:t>
            </a:r>
            <a:r>
              <a:rPr lang="en-US" sz="1600" dirty="0" smtClean="0">
                <a:latin typeface="Berlin Sans FB" pitchFamily="34" charset="0"/>
              </a:rPr>
              <a:t>, by Alfred Crosby</a:t>
            </a:r>
          </a:p>
          <a:p>
            <a:endParaRPr lang="en-US" sz="1600" dirty="0" smtClean="0">
              <a:latin typeface="Berlin Sans FB" pitchFamily="34" charset="0"/>
            </a:endParaRPr>
          </a:p>
          <a:p>
            <a:r>
              <a:rPr lang="en-US" sz="1600" dirty="0" smtClean="0">
                <a:latin typeface="Berlin Sans FB" pitchFamily="34" charset="0"/>
              </a:rPr>
              <a:t>Dr. Alfred Crosby was the historian who first suggested that ecological determinism played a role in the “conquest” of Europe.  His theories were dubbed “The Columbian Exchange,” and the popularity of his work has prompted greater discussion of the role of germs, seeds, and technology in the conquest of Europe.  More recently, Dr. Jared Diamond’s work, </a:t>
            </a:r>
            <a:r>
              <a:rPr lang="en-US" sz="1600" i="1" u="sng" dirty="0" smtClean="0">
                <a:latin typeface="Berlin Sans FB" pitchFamily="34" charset="0"/>
              </a:rPr>
              <a:t>Guns, Germs, and Steel </a:t>
            </a:r>
            <a:r>
              <a:rPr lang="en-US" sz="1600" dirty="0" smtClean="0">
                <a:latin typeface="Berlin Sans FB" pitchFamily="34" charset="0"/>
              </a:rPr>
              <a:t>has sought to explain the relatively easy conquest of Europe by Spanish, French, and English conquistadors by demonstrating the military superiority of fighting on horseback and the role that disease played in the conquest of empires.</a:t>
            </a:r>
            <a:endParaRPr lang="en-US" sz="1600" dirty="0">
              <a:latin typeface="Berlin Sans FB" pitchFamily="34" charset="0"/>
            </a:endParaRP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225341">
            <a:off x="4343233" y="490061"/>
            <a:ext cx="3486150" cy="4762500"/>
          </a:xfrm>
        </p:spPr>
      </p:pic>
    </p:spTree>
    <p:extLst>
      <p:ext uri="{BB962C8B-B14F-4D97-AF65-F5344CB8AC3E}">
        <p14:creationId xmlns:p14="http://schemas.microsoft.com/office/powerpoint/2010/main" val="12234372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Dr. Alfred Crosby</a:t>
            </a:r>
            <a:endParaRPr lang="en-US" dirty="0">
              <a:latin typeface="Berlin Sans FB" pitchFamily="34"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latin typeface="Berlin Sans FB" pitchFamily="34" charset="0"/>
              </a:rPr>
              <a:t>In his book, </a:t>
            </a:r>
            <a:r>
              <a:rPr lang="en-US" i="1" u="sng" dirty="0" smtClean="0">
                <a:latin typeface="Berlin Sans FB" pitchFamily="34" charset="0"/>
              </a:rPr>
              <a:t>Germs, Seeds, and Animals: Studies in Ecological History</a:t>
            </a:r>
            <a:r>
              <a:rPr lang="en-US" dirty="0" smtClean="0">
                <a:latin typeface="Berlin Sans FB" pitchFamily="34" charset="0"/>
              </a:rPr>
              <a:t>, a follow-up to </a:t>
            </a:r>
            <a:r>
              <a:rPr lang="en-US" i="1" u="sng" dirty="0" smtClean="0">
                <a:latin typeface="Berlin Sans FB" pitchFamily="34" charset="0"/>
              </a:rPr>
              <a:t>The Columbian Exchange</a:t>
            </a:r>
            <a:r>
              <a:rPr lang="en-US" dirty="0" smtClean="0">
                <a:latin typeface="Berlin Sans FB" pitchFamily="34" charset="0"/>
              </a:rPr>
              <a:t>, Alfred Crosby proposes that horses, cows, pigs, sheep, goats, and other domesticated animals – along with the seeds they carried in their fur and the germs they cultivated – did more to conquer the Americas than all of the great conquistadors of Spain or the imperialist explorers of Europe combined. Is this argument valid, or do the actions of human being have a greater impact upon history than the accidents of ecology, biology, and geography which Crosby and Diamond have identified in their work?</a:t>
            </a:r>
            <a:endParaRPr lang="en-US" dirty="0">
              <a:latin typeface="Berlin Sans FB" pitchFamily="34" charset="0"/>
            </a:endParaRPr>
          </a:p>
        </p:txBody>
      </p:sp>
    </p:spTree>
    <p:extLst>
      <p:ext uri="{BB962C8B-B14F-4D97-AF65-F5344CB8AC3E}">
        <p14:creationId xmlns:p14="http://schemas.microsoft.com/office/powerpoint/2010/main" val="18276510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rlin Sans FB" pitchFamily="34" charset="0"/>
              </a:rPr>
              <a:t>The number of indigenous people</a:t>
            </a:r>
            <a:endParaRPr lang="en-US" dirty="0">
              <a:latin typeface="Berlin Sans FB" pitchFamily="34" charset="0"/>
            </a:endParaRPr>
          </a:p>
        </p:txBody>
      </p:sp>
      <p:sp>
        <p:nvSpPr>
          <p:cNvPr id="3" name="Content Placeholder 2"/>
          <p:cNvSpPr>
            <a:spLocks noGrp="1"/>
          </p:cNvSpPr>
          <p:nvPr>
            <p:ph idx="1"/>
          </p:nvPr>
        </p:nvSpPr>
        <p:spPr/>
        <p:txBody>
          <a:bodyPr>
            <a:normAutofit fontScale="62500" lnSpcReduction="20000"/>
          </a:bodyPr>
          <a:lstStyle/>
          <a:p>
            <a:r>
              <a:rPr lang="en-US" dirty="0" smtClean="0">
                <a:latin typeface="Berlin Sans FB" pitchFamily="34" charset="0"/>
              </a:rPr>
              <a:t>Jared Diamond, author of the book </a:t>
            </a:r>
            <a:r>
              <a:rPr lang="en-US" i="1" u="sng" dirty="0" smtClean="0">
                <a:latin typeface="Berlin Sans FB" pitchFamily="34" charset="0"/>
              </a:rPr>
              <a:t>Guns, Germs, and Steel</a:t>
            </a:r>
            <a:r>
              <a:rPr lang="en-US" dirty="0" smtClean="0">
                <a:latin typeface="Berlin Sans FB" pitchFamily="34" charset="0"/>
              </a:rPr>
              <a:t> estimates that as many as twenty million Native Americans inhabited North and South American prior to the arrival of Columbus and the Spaniards.  </a:t>
            </a:r>
          </a:p>
          <a:p>
            <a:r>
              <a:rPr lang="en-US" dirty="0" smtClean="0">
                <a:latin typeface="Berlin Sans FB" pitchFamily="34" charset="0"/>
              </a:rPr>
              <a:t>Of those, close to ninety-five percent were wiped out by smallpox and other epidemic diseases. Other historians propose that the number could easily have been much higher – perhaps as a many as one hundred million.  </a:t>
            </a:r>
          </a:p>
          <a:p>
            <a:r>
              <a:rPr lang="en-US" dirty="0" smtClean="0">
                <a:latin typeface="Berlin Sans FB" pitchFamily="34" charset="0"/>
              </a:rPr>
              <a:t>Virgin soil epidemics left the survivors of these plagues in collapsed societies – where social structure, medical traditions, and cultural values were breaking down – or at the very least enduring enormous transformations.  </a:t>
            </a:r>
          </a:p>
          <a:p>
            <a:r>
              <a:rPr lang="en-US" dirty="0" smtClean="0">
                <a:latin typeface="Berlin Sans FB" pitchFamily="34" charset="0"/>
              </a:rPr>
              <a:t>European explorers, moving into these regions during the years after these pandemics had taken their devastating toll, often did not even recognize the scale of the devastation.  They had no knowledge of these societies prior to their collapse, and could not have known the extent of their empires or their cultural presence prior to the onset of these devastating diseases.   </a:t>
            </a:r>
          </a:p>
          <a:p>
            <a:r>
              <a:rPr lang="en-US" dirty="0" smtClean="0">
                <a:latin typeface="Berlin Sans FB" pitchFamily="34" charset="0"/>
              </a:rPr>
              <a:t>What European imperialists did in pursuit of gold, out of a desire to spread Christianity, and in the name of their nations, was largely an accident of biology and geography.</a:t>
            </a:r>
            <a:endParaRPr lang="en-US" dirty="0">
              <a:latin typeface="Berlin Sans FB" pitchFamily="34" charset="0"/>
            </a:endParaRPr>
          </a:p>
        </p:txBody>
      </p:sp>
    </p:spTree>
    <p:extLst>
      <p:ext uri="{BB962C8B-B14F-4D97-AF65-F5344CB8AC3E}">
        <p14:creationId xmlns:p14="http://schemas.microsoft.com/office/powerpoint/2010/main" val="22112133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Practically true.</a:t>
            </a:r>
            <a:endParaRPr lang="en-US" dirty="0"/>
          </a:p>
        </p:txBody>
      </p:sp>
      <p:sp>
        <p:nvSpPr>
          <p:cNvPr id="3" name="Text Placeholder 2"/>
          <p:cNvSpPr>
            <a:spLocks noGrp="1"/>
          </p:cNvSpPr>
          <p:nvPr>
            <p:ph type="body" idx="2"/>
          </p:nvPr>
        </p:nvSpPr>
        <p:spPr>
          <a:xfrm>
            <a:off x="152400" y="838200"/>
            <a:ext cx="3313113" cy="4572000"/>
          </a:xfrm>
        </p:spPr>
        <p:txBody>
          <a:bodyPr>
            <a:normAutofit/>
          </a:bodyPr>
          <a:lstStyle/>
          <a:p>
            <a:r>
              <a:rPr lang="en-US" sz="1600" dirty="0" smtClean="0">
                <a:latin typeface="Berlin Sans FB" pitchFamily="34" charset="0"/>
              </a:rPr>
              <a:t>Only the Mayans, a civilization which once dominated and continues to influence the Yucatan Peninsula, were able to create a written language which was passed on from generation to generation.  No North American tribes had any written language until the Cherokee invented their own alphabet to represent their language.  The Aztecs and Incans – the most influential cultures of the region at the time of first contact – had no written language.  This proved to be a major disadvantage for the indigenous people of the Americas.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657600" y="990600"/>
            <a:ext cx="5086398" cy="3810000"/>
          </a:xfrm>
        </p:spPr>
      </p:pic>
    </p:spTree>
    <p:extLst>
      <p:ext uri="{BB962C8B-B14F-4D97-AF65-F5344CB8AC3E}">
        <p14:creationId xmlns:p14="http://schemas.microsoft.com/office/powerpoint/2010/main" val="2336074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in all respects</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image of Native Americans on horseback is one which has been passed on in American history and American folklore since the establishment of the nation.  But horses were a relatively new acquisition for Native American tribes in North America, and their influence only extended to the North during the first century of the European conquest.  Indigenous people in North America were quick to adopt the horse, and tribes on the Great Plains were especially reliant upon it by the time Americans began encroaching on their territory during the 19</a:t>
            </a:r>
            <a:r>
              <a:rPr lang="en-US" sz="1600" baseline="30000" dirty="0" smtClean="0">
                <a:latin typeface="Berlin Sans FB" pitchFamily="34" charset="0"/>
              </a:rPr>
              <a:t>th</a:t>
            </a:r>
            <a:r>
              <a:rPr lang="en-US" sz="1600" dirty="0" smtClean="0">
                <a:latin typeface="Berlin Sans FB" pitchFamily="34" charset="0"/>
              </a:rPr>
              <a:t> Century.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81400" y="1371600"/>
            <a:ext cx="5141205" cy="3200400"/>
          </a:xfrm>
        </p:spPr>
      </p:pic>
    </p:spTree>
    <p:extLst>
      <p:ext uri="{BB962C8B-B14F-4D97-AF65-F5344CB8AC3E}">
        <p14:creationId xmlns:p14="http://schemas.microsoft.com/office/powerpoint/2010/main" val="3025427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Sort of true, but…</a:t>
            </a:r>
            <a:endParaRPr lang="en-US" b="0" dirty="0">
              <a:latin typeface="Berlin Sans FB" pitchFamily="34" charset="0"/>
            </a:endParaRPr>
          </a:p>
        </p:txBody>
      </p:sp>
      <p:sp>
        <p:nvSpPr>
          <p:cNvPr id="3" name="Text Placeholder 2"/>
          <p:cNvSpPr>
            <a:spLocks noGrp="1"/>
          </p:cNvSpPr>
          <p:nvPr>
            <p:ph type="body" idx="2"/>
          </p:nvPr>
        </p:nvSpPr>
        <p:spPr/>
        <p:txBody>
          <a:bodyPr>
            <a:noAutofit/>
          </a:bodyPr>
          <a:lstStyle/>
          <a:p>
            <a:r>
              <a:rPr lang="en-US" sz="1600" dirty="0" smtClean="0">
                <a:latin typeface="Berlin Sans FB" pitchFamily="34" charset="0"/>
              </a:rPr>
              <a:t>The notion that Christopher Columbus discovered anything at all is questionable enough… After all, the Americas were populated by tens of millions of indigenous people.  He wasn’t even the first European to reach the Americas – that title almost certainly goes to Leif Ericson, the Viking explorer, seems to have established some sort of an outpost in Eastern Canada four or five hundred years before Columbus.  For close to 500 years, however, Columbus was hailed as the discoverer of the continent, and the man who brought Christianity to a continent of people never exposed to the Gospels.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249540" y="609600"/>
            <a:ext cx="3991370" cy="4800600"/>
          </a:xfrm>
        </p:spPr>
      </p:pic>
    </p:spTree>
    <p:extLst>
      <p:ext uri="{BB962C8B-B14F-4D97-AF65-F5344CB8AC3E}">
        <p14:creationId xmlns:p14="http://schemas.microsoft.com/office/powerpoint/2010/main" val="21650213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 Although unbelievable…</a:t>
            </a:r>
            <a:endParaRPr lang="en-US" b="0" dirty="0">
              <a:latin typeface="Berlin Sans FB" pitchFamily="34" charset="0"/>
            </a:endParaRPr>
          </a:p>
        </p:txBody>
      </p:sp>
      <p:sp>
        <p:nvSpPr>
          <p:cNvPr id="3" name="Text Placeholder 2"/>
          <p:cNvSpPr>
            <a:spLocks noGrp="1"/>
          </p:cNvSpPr>
          <p:nvPr>
            <p:ph type="body" idx="2"/>
          </p:nvPr>
        </p:nvSpPr>
        <p:spPr>
          <a:xfrm>
            <a:off x="457200" y="914400"/>
            <a:ext cx="3008313" cy="4495800"/>
          </a:xfrm>
        </p:spPr>
        <p:txBody>
          <a:bodyPr>
            <a:normAutofit/>
          </a:bodyPr>
          <a:lstStyle/>
          <a:p>
            <a:r>
              <a:rPr lang="en-US" sz="1600" dirty="0" smtClean="0">
                <a:latin typeface="Berlin Sans FB" pitchFamily="34" charset="0"/>
              </a:rPr>
              <a:t>Although we know how this story came to an end, it doesn’t make the outcome any less improbable.  Cortez had less than three hundred soldier with him as he entered the largest city in the New World.  European soldiers always had certain advantages in terms of war animals, weaponry, and strategy, but none that could overcome such an overwhelming numeric disadvantage.  But other factors were at work, as well.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06825" y="940308"/>
            <a:ext cx="4876800" cy="4139184"/>
          </a:xfrm>
        </p:spPr>
      </p:pic>
    </p:spTree>
    <p:extLst>
      <p:ext uri="{BB962C8B-B14F-4D97-AF65-F5344CB8AC3E}">
        <p14:creationId xmlns:p14="http://schemas.microsoft.com/office/powerpoint/2010/main" val="2840990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false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The First Thanksgiving is usually taught to young students as a celebration between the Pilgrims and Indians.  That Thanksgiving dinner did, in fact, take place; however, it wasn’t the first Thanksgiving in America by a longshot.  Even in our own area, Jamestown resident had a Thanksgiving of sorts at least ten years before the Pilgrims.  Remember that Jamestown was established in 1607.  The first Thanksgiving in North America was probably in 1534, near St. Augustine, Florida.  The oldest city in America is often excluded in history textbooks because it was a Spanish city.</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75050" y="969804"/>
            <a:ext cx="5340350" cy="4080191"/>
          </a:xfrm>
        </p:spPr>
      </p:pic>
    </p:spTree>
    <p:extLst>
      <p:ext uri="{BB962C8B-B14F-4D97-AF65-F5344CB8AC3E}">
        <p14:creationId xmlns:p14="http://schemas.microsoft.com/office/powerpoint/2010/main" val="6218826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dirty="0" smtClean="0">
                <a:latin typeface="Berlin Sans FB" pitchFamily="34" charset="0"/>
              </a:rPr>
              <a:t>True</a:t>
            </a:r>
            <a:endParaRPr lang="en-US" b="0" dirty="0">
              <a:latin typeface="Berlin Sans FB" pitchFamily="34" charset="0"/>
            </a:endParaRPr>
          </a:p>
        </p:txBody>
      </p:sp>
      <p:sp>
        <p:nvSpPr>
          <p:cNvPr id="3" name="Text Placeholder 2"/>
          <p:cNvSpPr>
            <a:spLocks noGrp="1"/>
          </p:cNvSpPr>
          <p:nvPr>
            <p:ph type="body" idx="2"/>
          </p:nvPr>
        </p:nvSpPr>
        <p:spPr/>
        <p:txBody>
          <a:bodyPr>
            <a:normAutofit/>
          </a:bodyPr>
          <a:lstStyle/>
          <a:p>
            <a:r>
              <a:rPr lang="en-US" sz="1600" dirty="0" smtClean="0">
                <a:latin typeface="Berlin Sans FB" pitchFamily="34" charset="0"/>
              </a:rPr>
              <a:t>Jamestown was a settlement established in order to make money.  The colony was exclusively male when it was established, and no English women were allowed into the colony until 1619.  A few Englishmen married Native American women in those years; however, for the most part, the colony was devoid of the female sex.  This probably accounts for the terrible struggles the colony had during its first decade.  New England colonies, which arguably dealt with a more severe climate, tended to be healthier and more successful due to the strength of the nuclear families in the region. </a:t>
            </a:r>
            <a:endParaRPr lang="en-US" sz="1600" dirty="0">
              <a:latin typeface="Berlin Sans FB" pitchFamily="34"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787775" y="1347787"/>
            <a:ext cx="4914900" cy="3324225"/>
          </a:xfrm>
        </p:spPr>
      </p:pic>
    </p:spTree>
    <p:extLst>
      <p:ext uri="{BB962C8B-B14F-4D97-AF65-F5344CB8AC3E}">
        <p14:creationId xmlns:p14="http://schemas.microsoft.com/office/powerpoint/2010/main" val="30757957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1415</TotalTime>
  <Words>3652</Words>
  <Application>Microsoft Office PowerPoint</Application>
  <PresentationFormat>On-screen Show (4:3)</PresentationFormat>
  <Paragraphs>103</Paragraphs>
  <Slides>37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Aparajita</vt:lpstr>
      <vt:lpstr>Arial</vt:lpstr>
      <vt:lpstr>Berlin Sans FB</vt:lpstr>
      <vt:lpstr>Franklin Gothic Book</vt:lpstr>
      <vt:lpstr>Franklin Gothic Medium</vt:lpstr>
      <vt:lpstr>Wingdings 2</vt:lpstr>
      <vt:lpstr>Trek</vt:lpstr>
      <vt:lpstr>Steel, Savagery, Plague, and DOMESTICATED Animals: How Europeans Conquered the ancient civilizations of America and created a “New World.” </vt:lpstr>
      <vt:lpstr>True or false Activity: presumptions </vt:lpstr>
      <vt:lpstr>TRUE, without question…</vt:lpstr>
      <vt:lpstr>Practically true.</vt:lpstr>
      <vt:lpstr>true in all respects</vt:lpstr>
      <vt:lpstr>Sort of true, but…</vt:lpstr>
      <vt:lpstr>TRUE, Although unbelievable…</vt:lpstr>
      <vt:lpstr>false</vt:lpstr>
      <vt:lpstr>True</vt:lpstr>
      <vt:lpstr>Probably False…</vt:lpstr>
      <vt:lpstr>Definitely true</vt:lpstr>
      <vt:lpstr>false</vt:lpstr>
      <vt:lpstr>true</vt:lpstr>
      <vt:lpstr>Can this be true?</vt:lpstr>
      <vt:lpstr>The First Contact, 1492 </vt:lpstr>
      <vt:lpstr>Motivation for European exploration</vt:lpstr>
      <vt:lpstr>Motivation for European Exploration</vt:lpstr>
      <vt:lpstr>Reasons for European Exploration – Portugal and Spain</vt:lpstr>
      <vt:lpstr>Portuguese exploration and trade in Africa, before 1500</vt:lpstr>
      <vt:lpstr>The Renaissance: Da Vinci’s “Last Supper”</vt:lpstr>
      <vt:lpstr>Mapmaking in the Renaissance Period</vt:lpstr>
      <vt:lpstr>WHO IS THIS MAN?</vt:lpstr>
      <vt:lpstr>Pre-Columbian America</vt:lpstr>
      <vt:lpstr>Cahokia</vt:lpstr>
      <vt:lpstr>cahokia</vt:lpstr>
      <vt:lpstr>Cortez and the conquest of the Aztecs</vt:lpstr>
      <vt:lpstr>Pizarro and the Conquest of the Incans</vt:lpstr>
      <vt:lpstr>Spanish Conquistadors </vt:lpstr>
      <vt:lpstr>First Contact and Virgin Soil Epidemics</vt:lpstr>
      <vt:lpstr>The Columbian Exchange, by Alfred Crosby</vt:lpstr>
      <vt:lpstr>The Columbian Exchange and the role of Domesticated animals</vt:lpstr>
      <vt:lpstr>The Columbian Exchange and the role of vegetation</vt:lpstr>
      <vt:lpstr>The Columbian Exchange and the role of disease</vt:lpstr>
      <vt:lpstr>The Role of Human Migration in the Columbian exchange</vt:lpstr>
      <vt:lpstr>The Columbian Exchange  by Dr. Alfred Crosby</vt:lpstr>
      <vt:lpstr>Dr. Alfred Crosby</vt:lpstr>
      <vt:lpstr>The number of indigenous people</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Steel, Savagery, Plague, and DOMESTICATED Animals: How Europeans Conquered the ancient civilizations and created a New World.</dc:title>
  <dc:creator>Adam Henry</dc:creator>
  <cp:lastModifiedBy>Adam Henry</cp:lastModifiedBy>
  <cp:revision>38</cp:revision>
  <dcterms:created xsi:type="dcterms:W3CDTF">2013-01-07T14:39:48Z</dcterms:created>
  <dcterms:modified xsi:type="dcterms:W3CDTF">2016-09-07T23:00:41Z</dcterms:modified>
</cp:coreProperties>
</file>